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9906000" cx="6858000"/>
  <p:notesSz cx="6858000" cy="9144000"/>
  <p:embeddedFontLst>
    <p:embeddedFont>
      <p:font typeface="Poppins"/>
      <p:regular r:id="rId13"/>
      <p:bold r:id="rId14"/>
      <p:italic r:id="rId15"/>
      <p:boldItalic r:id="rId16"/>
    </p:embeddedFont>
    <p:embeddedFont>
      <p:font typeface="Arial Black"/>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22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2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oppins-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oppins-italic.fntdata"/><Relationship Id="rId14" Type="http://schemas.openxmlformats.org/officeDocument/2006/relationships/font" Target="fonts/Poppins-bold.fntdata"/><Relationship Id="rId17" Type="http://schemas.openxmlformats.org/officeDocument/2006/relationships/font" Target="fonts/ArialBlack-regular.fntdata"/><Relationship Id="rId16" Type="http://schemas.openxmlformats.org/officeDocument/2006/relationships/font" Target="fonts/Poppi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82" name="Google Shape;82;p1: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108" name="Google Shape;108;p3: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131" name="Google Shape;13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
        <p:nvSpPr>
          <p:cNvPr id="139" name="Google Shape;139;p7: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26" name="Google Shape;26;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5"/>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6"/>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6"/>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6"/>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9"/>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2915543" y="1426283"/>
            <a:ext cx="3471863" cy="7039681"/>
          </a:xfrm>
          <a:prstGeom prst="rect">
            <a:avLst/>
          </a:prstGeom>
          <a:noFill/>
          <a:ln>
            <a:noFill/>
          </a:ln>
        </p:spPr>
      </p:sp>
      <p:sp>
        <p:nvSpPr>
          <p:cNvPr id="64" name="Google Shape;64;p10"/>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jpg"/><Relationship Id="rId4" Type="http://schemas.openxmlformats.org/officeDocument/2006/relationships/image" Target="../media/image14.png"/><Relationship Id="rId5" Type="http://schemas.openxmlformats.org/officeDocument/2006/relationships/image" Target="../media/image9.jpg"/><Relationship Id="rId6" Type="http://schemas.openxmlformats.org/officeDocument/2006/relationships/image" Target="../media/image4.jpg"/><Relationship Id="rId7"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 Id="rId4" Type="http://schemas.openxmlformats.org/officeDocument/2006/relationships/image" Target="../media/image1.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0"/>
            <a:ext cx="6858000" cy="828040"/>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p13"/>
          <p:cNvSpPr txBox="1"/>
          <p:nvPr/>
        </p:nvSpPr>
        <p:spPr>
          <a:xfrm>
            <a:off x="639763" y="2618105"/>
            <a:ext cx="5578500" cy="18984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0000"/>
              </a:buClr>
              <a:buSzPts val="3000"/>
              <a:buFont typeface="Arial"/>
              <a:buNone/>
            </a:pPr>
            <a:r>
              <a:rPr b="1" i="0" lang="en-US" sz="3000" u="none" cap="none" strike="noStrike">
                <a:solidFill>
                  <a:srgbClr val="178BAA"/>
                </a:solidFill>
                <a:latin typeface="Arial Black"/>
                <a:ea typeface="Arial Black"/>
                <a:cs typeface="Arial Black"/>
                <a:sym typeface="Arial Black"/>
              </a:rPr>
              <a:t>Sustainable Finance </a:t>
            </a:r>
            <a:endParaRPr b="1" i="0" sz="2800" u="none" cap="none" strike="noStrike">
              <a:solidFill>
                <a:srgbClr val="178BAA"/>
              </a:solidFill>
              <a:latin typeface="Arial Black"/>
              <a:ea typeface="Arial Black"/>
              <a:cs typeface="Arial Black"/>
              <a:sym typeface="Arial Black"/>
            </a:endParaRPr>
          </a:p>
          <a:p>
            <a:pPr indent="0" lvl="0" marL="0" marR="0" rtl="0" algn="ctr">
              <a:lnSpc>
                <a:spcPct val="150000"/>
              </a:lnSpc>
              <a:spcBef>
                <a:spcPts val="800"/>
              </a:spcBef>
              <a:spcAft>
                <a:spcPts val="0"/>
              </a:spcAft>
              <a:buClr>
                <a:srgbClr val="000000"/>
              </a:buClr>
              <a:buSzPts val="3000"/>
              <a:buFont typeface="Arial"/>
              <a:buNone/>
            </a:pPr>
            <a:r>
              <a:rPr b="1" i="0" lang="en-US" sz="3000" u="none" cap="none" strike="noStrike">
                <a:solidFill>
                  <a:srgbClr val="178BAA"/>
                </a:solidFill>
                <a:latin typeface="Arial Black"/>
                <a:ea typeface="Arial Black"/>
                <a:cs typeface="Arial Black"/>
                <a:sym typeface="Arial Black"/>
              </a:rPr>
              <a:t>as a driver for change</a:t>
            </a:r>
            <a:endParaRPr b="1" i="0" sz="3000" u="none" cap="none" strike="noStrike">
              <a:solidFill>
                <a:srgbClr val="178BAA"/>
              </a:solidFill>
              <a:latin typeface="Arial Black"/>
              <a:ea typeface="Arial Black"/>
              <a:cs typeface="Arial Black"/>
              <a:sym typeface="Arial Black"/>
            </a:endParaRPr>
          </a:p>
          <a:p>
            <a:pPr indent="0" lvl="0" marL="0" marR="0" rtl="0" algn="ctr">
              <a:lnSpc>
                <a:spcPct val="150000"/>
              </a:lnSpc>
              <a:spcBef>
                <a:spcPts val="800"/>
              </a:spcBef>
              <a:spcAft>
                <a:spcPts val="0"/>
              </a:spcAft>
              <a:buClr>
                <a:srgbClr val="000000"/>
              </a:buClr>
              <a:buSzPts val="1400"/>
              <a:buFont typeface="Arial"/>
              <a:buNone/>
            </a:pPr>
            <a:r>
              <a:rPr b="0" i="0" lang="en-US" sz="1400" u="none" cap="none" strike="noStrike">
                <a:solidFill>
                  <a:srgbClr val="178BAA"/>
                </a:solidFill>
                <a:latin typeface="Arial"/>
                <a:ea typeface="Arial"/>
                <a:cs typeface="Arial"/>
                <a:sym typeface="Arial"/>
              </a:rPr>
              <a:t>中国-欧盟合作共进——绿色金融推动性变革</a:t>
            </a:r>
            <a:endParaRPr b="0" i="0" sz="1400" u="none" cap="none" strike="noStrike">
              <a:solidFill>
                <a:srgbClr val="178BAA"/>
              </a:solidFill>
              <a:latin typeface="Arial"/>
              <a:ea typeface="Arial"/>
              <a:cs typeface="Arial"/>
              <a:sym typeface="Arial"/>
            </a:endParaRPr>
          </a:p>
        </p:txBody>
      </p:sp>
      <p:pic>
        <p:nvPicPr>
          <p:cNvPr descr="Diagrama, Logotipo  Descripción generada automáticamente" id="86" name="Google Shape;86;p13"/>
          <p:cNvPicPr preferRelativeResize="0"/>
          <p:nvPr/>
        </p:nvPicPr>
        <p:blipFill rotWithShape="1">
          <a:blip r:embed="rId3">
            <a:alphaModFix/>
          </a:blip>
          <a:srcRect b="0" l="9119" r="0" t="0"/>
          <a:stretch/>
        </p:blipFill>
        <p:spPr>
          <a:xfrm>
            <a:off x="1503158" y="8152129"/>
            <a:ext cx="768350" cy="680085"/>
          </a:xfrm>
          <a:prstGeom prst="rect">
            <a:avLst/>
          </a:prstGeom>
          <a:noFill/>
          <a:ln>
            <a:noFill/>
          </a:ln>
        </p:spPr>
      </p:pic>
      <p:pic>
        <p:nvPicPr>
          <p:cNvPr id="87" name="Google Shape;87;p13"/>
          <p:cNvPicPr preferRelativeResize="0"/>
          <p:nvPr/>
        </p:nvPicPr>
        <p:blipFill rotWithShape="1">
          <a:blip r:embed="rId4">
            <a:alphaModFix/>
          </a:blip>
          <a:srcRect b="0" l="0" r="0" t="0"/>
          <a:stretch/>
        </p:blipFill>
        <p:spPr>
          <a:xfrm>
            <a:off x="4524375" y="8090776"/>
            <a:ext cx="871220" cy="842645"/>
          </a:xfrm>
          <a:prstGeom prst="rect">
            <a:avLst/>
          </a:prstGeom>
          <a:noFill/>
          <a:ln>
            <a:noFill/>
          </a:ln>
        </p:spPr>
      </p:pic>
      <p:pic>
        <p:nvPicPr>
          <p:cNvPr descr="Un dibujo de un perro  Descripción generada automáticamente con confianza media" id="88" name="Google Shape;88;p13"/>
          <p:cNvPicPr preferRelativeResize="0"/>
          <p:nvPr/>
        </p:nvPicPr>
        <p:blipFill rotWithShape="1">
          <a:blip r:embed="rId5">
            <a:alphaModFix/>
          </a:blip>
          <a:srcRect b="0" l="0" r="0" t="0"/>
          <a:stretch/>
        </p:blipFill>
        <p:spPr>
          <a:xfrm>
            <a:off x="2739390" y="1696085"/>
            <a:ext cx="1379220" cy="311150"/>
          </a:xfrm>
          <a:prstGeom prst="rect">
            <a:avLst/>
          </a:prstGeom>
          <a:noFill/>
          <a:ln>
            <a:noFill/>
          </a:ln>
        </p:spPr>
      </p:pic>
      <p:sp>
        <p:nvSpPr>
          <p:cNvPr id="89" name="Google Shape;89;p13"/>
          <p:cNvSpPr txBox="1"/>
          <p:nvPr/>
        </p:nvSpPr>
        <p:spPr>
          <a:xfrm>
            <a:off x="2333625" y="200279"/>
            <a:ext cx="2190750" cy="33717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Arial Black"/>
                <a:ea typeface="Arial Black"/>
                <a:cs typeface="Arial Black"/>
                <a:sym typeface="Arial Black"/>
              </a:rPr>
              <a:t>EU-China Trust</a:t>
            </a:r>
            <a:endParaRPr b="1" i="0" sz="1600" u="none" cap="none" strike="noStrike">
              <a:solidFill>
                <a:schemeClr val="lt1"/>
              </a:solidFill>
              <a:latin typeface="Arial Black"/>
              <a:ea typeface="Arial Black"/>
              <a:cs typeface="Arial Black"/>
              <a:sym typeface="Arial Black"/>
            </a:endParaRPr>
          </a:p>
        </p:txBody>
      </p:sp>
      <p:sp>
        <p:nvSpPr>
          <p:cNvPr id="90" name="Google Shape;90;p13"/>
          <p:cNvSpPr txBox="1"/>
          <p:nvPr/>
        </p:nvSpPr>
        <p:spPr>
          <a:xfrm>
            <a:off x="2665733" y="471424"/>
            <a:ext cx="1526534" cy="2755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中欧信用促进协会</a:t>
            </a:r>
            <a:endParaRPr b="0" i="0" sz="1200" u="none" cap="none" strike="noStrike">
              <a:solidFill>
                <a:schemeClr val="lt1"/>
              </a:solidFill>
              <a:latin typeface="Arial"/>
              <a:ea typeface="Arial"/>
              <a:cs typeface="Arial"/>
              <a:sym typeface="Arial"/>
            </a:endParaRPr>
          </a:p>
        </p:txBody>
      </p:sp>
      <p:pic>
        <p:nvPicPr>
          <p:cNvPr descr="EClogo -02" id="91" name="Google Shape;91;p13"/>
          <p:cNvPicPr preferRelativeResize="0"/>
          <p:nvPr/>
        </p:nvPicPr>
        <p:blipFill rotWithShape="1">
          <a:blip r:embed="rId6">
            <a:alphaModFix/>
          </a:blip>
          <a:srcRect b="0" l="0" r="0" t="0"/>
          <a:stretch/>
        </p:blipFill>
        <p:spPr>
          <a:xfrm>
            <a:off x="3081654" y="7351059"/>
            <a:ext cx="755239" cy="719791"/>
          </a:xfrm>
          <a:prstGeom prst="rect">
            <a:avLst/>
          </a:prstGeom>
          <a:noFill/>
          <a:ln>
            <a:noFill/>
          </a:ln>
        </p:spPr>
      </p:pic>
      <p:sp>
        <p:nvSpPr>
          <p:cNvPr id="92" name="Google Shape;92;p13"/>
          <p:cNvSpPr txBox="1"/>
          <p:nvPr/>
        </p:nvSpPr>
        <p:spPr>
          <a:xfrm>
            <a:off x="1501458" y="4984115"/>
            <a:ext cx="3855085" cy="21837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178BAA"/>
                </a:solidFill>
                <a:latin typeface="Arial Black"/>
                <a:ea typeface="Arial Black"/>
                <a:cs typeface="Arial Black"/>
                <a:sym typeface="Arial Black"/>
              </a:rPr>
              <a:t>HeFei-Salamanca</a:t>
            </a:r>
            <a:r>
              <a:rPr b="0" i="0" lang="en-US" sz="2000" u="none" cap="none" strike="noStrike">
                <a:solidFill>
                  <a:srgbClr val="178BAA"/>
                </a:solidFill>
                <a:latin typeface="Arial"/>
                <a:ea typeface="Arial"/>
                <a:cs typeface="Arial"/>
                <a:sym typeface="Arial"/>
              </a:rPr>
              <a:t> </a:t>
            </a:r>
            <a:r>
              <a:rPr b="1" i="0" lang="en-US" sz="1600" u="none" cap="none" strike="noStrike">
                <a:solidFill>
                  <a:srgbClr val="178BAA"/>
                </a:solidFill>
                <a:latin typeface="Arial"/>
                <a:ea typeface="Arial"/>
                <a:cs typeface="Arial"/>
                <a:sym typeface="Arial"/>
              </a:rPr>
              <a:t>Signing Ceremony and Press Conference for the</a:t>
            </a:r>
            <a:endParaRPr b="1" i="0" sz="1600" u="none" cap="none" strike="noStrike">
              <a:solidFill>
                <a:srgbClr val="178BAA"/>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600"/>
              <a:buFont typeface="Arial"/>
              <a:buNone/>
            </a:pPr>
            <a:r>
              <a:rPr b="1" i="0" lang="en-US" sz="1600" u="none" cap="none" strike="noStrike">
                <a:solidFill>
                  <a:srgbClr val="178BAA"/>
                </a:solidFill>
                <a:latin typeface="Arial"/>
                <a:ea typeface="Arial"/>
                <a:cs typeface="Arial"/>
                <a:sym typeface="Arial"/>
              </a:rPr>
              <a:t>Letter of Intent to Establish a Friendly Cooperation Relationship</a:t>
            </a:r>
            <a:endParaRPr b="1" i="0" sz="1400" u="none" cap="none" strike="noStrike">
              <a:solidFill>
                <a:srgbClr val="178BAA"/>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600"/>
              <a:buFont typeface="Arial"/>
              <a:buNone/>
            </a:pPr>
            <a:r>
              <a:rPr b="1" i="0" lang="en-US" sz="1600" u="none" cap="none" strike="noStrike">
                <a:solidFill>
                  <a:srgbClr val="178BAA"/>
                </a:solidFill>
                <a:latin typeface="Arial"/>
                <a:ea typeface="Arial"/>
                <a:cs typeface="Arial"/>
                <a:sym typeface="Arial"/>
              </a:rPr>
              <a:t>合肥市——萨拉曼卡市</a:t>
            </a:r>
            <a:endParaRPr b="1" i="0" sz="1600" u="none" cap="none" strike="noStrike">
              <a:solidFill>
                <a:srgbClr val="178BAA"/>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200"/>
              <a:buFont typeface="Arial"/>
              <a:buNone/>
            </a:pPr>
            <a:r>
              <a:rPr b="0" i="0" lang="en-US" sz="1200" u="none" cap="none" strike="noStrike">
                <a:solidFill>
                  <a:srgbClr val="178BAA"/>
                </a:solidFill>
                <a:latin typeface="Arial"/>
                <a:ea typeface="Arial"/>
                <a:cs typeface="Arial"/>
                <a:sym typeface="Arial"/>
              </a:rPr>
              <a:t>建立友好合作关系意向书签约仪式</a:t>
            </a:r>
            <a:endParaRPr b="0" i="0" sz="1200" u="none" cap="none" strike="noStrike">
              <a:solidFill>
                <a:srgbClr val="178BAA"/>
              </a:solidFill>
              <a:latin typeface="Arial"/>
              <a:ea typeface="Arial"/>
              <a:cs typeface="Arial"/>
              <a:sym typeface="Arial"/>
            </a:endParaRPr>
          </a:p>
        </p:txBody>
      </p:sp>
      <p:sp>
        <p:nvSpPr>
          <p:cNvPr id="93" name="Google Shape;93;p13"/>
          <p:cNvSpPr txBox="1"/>
          <p:nvPr/>
        </p:nvSpPr>
        <p:spPr>
          <a:xfrm>
            <a:off x="2137373" y="2248808"/>
            <a:ext cx="25833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178BAA"/>
                </a:solidFill>
                <a:latin typeface="Arial"/>
                <a:ea typeface="Arial"/>
                <a:cs typeface="Arial"/>
                <a:sym typeface="Arial"/>
              </a:rPr>
              <a:t>EU-China cooperation</a:t>
            </a:r>
            <a:endParaRPr b="1" i="0" sz="1800" u="none" cap="none" strike="noStrike">
              <a:solidFill>
                <a:srgbClr val="178BAA"/>
              </a:solidFill>
              <a:latin typeface="Arial"/>
              <a:ea typeface="Arial"/>
              <a:cs typeface="Arial"/>
              <a:sym typeface="Arial"/>
            </a:endParaRPr>
          </a:p>
        </p:txBody>
      </p:sp>
      <p:pic>
        <p:nvPicPr>
          <p:cNvPr descr="Imagen que contiene Diagrama&#10;&#10;Descripción generada automáticamente" id="94" name="Google Shape;94;p13"/>
          <p:cNvPicPr preferRelativeResize="0"/>
          <p:nvPr/>
        </p:nvPicPr>
        <p:blipFill rotWithShape="1">
          <a:blip r:embed="rId7">
            <a:alphaModFix/>
          </a:blip>
          <a:srcRect b="0" l="0" r="0" t="0"/>
          <a:stretch/>
        </p:blipFill>
        <p:spPr>
          <a:xfrm>
            <a:off x="2790115" y="8284845"/>
            <a:ext cx="1374289" cy="5023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4"/>
          <p:cNvSpPr txBox="1"/>
          <p:nvPr/>
        </p:nvSpPr>
        <p:spPr>
          <a:xfrm>
            <a:off x="528851" y="2110939"/>
            <a:ext cx="5800200" cy="61017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200"/>
              <a:buFont typeface="Arial"/>
              <a:buNone/>
            </a:pPr>
            <a:r>
              <a:rPr b="0" i="0" lang="en-US" sz="1200" u="none" cap="none" strike="noStrike">
                <a:solidFill>
                  <a:schemeClr val="dk1"/>
                </a:solidFill>
                <a:latin typeface="Poppins"/>
                <a:ea typeface="Poppins"/>
                <a:cs typeface="Poppins"/>
                <a:sym typeface="Poppins"/>
              </a:rPr>
              <a:t>We are pleased to invite you to the upcoming launch event of the EU-China Sustainable Finance Forum in Madrid. This event, titled . “Promoting EU-China cooperation in the field of Climate Action. Sustainable </a:t>
            </a:r>
            <a:r>
              <a:rPr b="0" i="0" lang="en-US" sz="1200" u="none" cap="none" strike="noStrike">
                <a:solidFill>
                  <a:srgbClr val="000008"/>
                </a:solidFill>
                <a:latin typeface="Poppins"/>
                <a:ea typeface="Poppins"/>
                <a:cs typeface="Poppins"/>
                <a:sym typeface="Poppins"/>
              </a:rPr>
              <a:t>Finance, as a driver</a:t>
            </a:r>
            <a:r>
              <a:rPr b="0" i="0" lang="en-US" sz="1200" u="none" cap="none" strike="noStrike">
                <a:solidFill>
                  <a:schemeClr val="dk1"/>
                </a:solidFill>
                <a:latin typeface="Poppins"/>
                <a:ea typeface="Poppins"/>
                <a:cs typeface="Poppins"/>
                <a:sym typeface="Poppins"/>
              </a:rPr>
              <a:t> for change”, has as its main aim to kickstart a discussion about the opportunities for cooperation between the EU and China to combat climate change. This event is organized by EU-China Trust with the support of the City Councils of both Hefei and Salamanca. The also event also counts with the support of both the Spanish embassy in China, the Chinese embassy in Spain and the European Commission’s representative office in Madrid. During the event, a panel of key representatives from the public sector, industry, and academia will take the floor to introduce the progress achieved in the field of green finance in both the EU and China and to explore ways in which both sides can cooperate.</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200"/>
              <a:buFont typeface="Arial"/>
              <a:buNone/>
            </a:pPr>
            <a:r>
              <a:rPr b="1" i="0" lang="en-US" sz="1200" u="none" cap="none" strike="noStrike">
                <a:solidFill>
                  <a:srgbClr val="548135"/>
                </a:solidFill>
                <a:latin typeface="Poppins"/>
                <a:ea typeface="Poppins"/>
                <a:cs typeface="Poppins"/>
                <a:sym typeface="Poppins"/>
              </a:rPr>
              <a:t>Global problems require global solutions! </a:t>
            </a:r>
            <a:r>
              <a:rPr b="0" i="0" lang="en-US" sz="1050" u="none" cap="none" strike="noStrike">
                <a:solidFill>
                  <a:schemeClr val="dk1"/>
                </a:solidFill>
                <a:latin typeface="Poppins"/>
                <a:ea typeface="Poppins"/>
                <a:cs typeface="Poppins"/>
                <a:sym typeface="Poppins"/>
              </a:rPr>
              <a:t>  </a:t>
            </a:r>
            <a:endParaRPr b="0" i="0" sz="1050" u="none" cap="none" strike="noStrike">
              <a:solidFill>
                <a:schemeClr val="dk1"/>
              </a:solidFill>
              <a:latin typeface="Poppins"/>
              <a:ea typeface="Poppins"/>
              <a:cs typeface="Poppins"/>
              <a:sym typeface="Poppins"/>
            </a:endParaRPr>
          </a:p>
          <a:p>
            <a:pPr indent="0" lvl="0" marL="0" marR="0" rtl="0" algn="just">
              <a:lnSpc>
                <a:spcPct val="150000"/>
              </a:lnSpc>
              <a:spcBef>
                <a:spcPts val="800"/>
              </a:spcBef>
              <a:spcAft>
                <a:spcPts val="0"/>
              </a:spcAft>
              <a:buClr>
                <a:srgbClr val="000000"/>
              </a:buClr>
              <a:buSzPts val="900"/>
              <a:buFont typeface="Arial"/>
              <a:buNone/>
            </a:pPr>
            <a:r>
              <a:rPr b="0" i="0" lang="en-US" sz="900" u="none" cap="none" strike="noStrike">
                <a:solidFill>
                  <a:schemeClr val="dk1"/>
                </a:solidFill>
                <a:latin typeface="Poppins"/>
                <a:ea typeface="Poppins"/>
                <a:cs typeface="Poppins"/>
                <a:sym typeface="Poppins"/>
              </a:rPr>
              <a:t>我们很高兴邀请您参加即将在马德里举行的中欧可持续金融论坛启动活动。 本次活动名为 “中国--欧盟合作共进，绿色金融推动性变革”，其主要目的是开启关于欧盟和中国在应对气候变化领域的合作机会的讨论。本次活动由中欧信用促进协会，并得到合肥市和萨拉曼卡市政府、西班牙驻华大使馆、中国驻西班牙大使馆和欧盟委员会驻马德里代表处的支持。活动期间，来自公共部门、行业和学术界的主要代表将发言，介绍欧盟和中国在绿色金融领域取得的进展，并探讨双方可以合作的方式。</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全球问题需要全球解决方案！</a:t>
            </a:r>
            <a:endParaRPr b="0" i="0" sz="1050" u="none" cap="none" strike="noStrike">
              <a:solidFill>
                <a:srgbClr val="548135"/>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t/>
            </a:r>
            <a:endParaRPr b="0" i="0" sz="1050" u="none" cap="none" strike="noStrike">
              <a:solidFill>
                <a:srgbClr val="548135"/>
              </a:solidFill>
              <a:latin typeface="Poppins"/>
              <a:ea typeface="Poppins"/>
              <a:cs typeface="Poppins"/>
              <a:sym typeface="Poppins"/>
            </a:endParaRPr>
          </a:p>
        </p:txBody>
      </p:sp>
      <p:sp>
        <p:nvSpPr>
          <p:cNvPr id="100" name="Google Shape;100;p14"/>
          <p:cNvSpPr/>
          <p:nvPr/>
        </p:nvSpPr>
        <p:spPr>
          <a:xfrm>
            <a:off x="0" y="-1"/>
            <a:ext cx="6858000" cy="1320801"/>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14"/>
          <p:cNvSpPr txBox="1"/>
          <p:nvPr/>
        </p:nvSpPr>
        <p:spPr>
          <a:xfrm>
            <a:off x="1712686" y="241919"/>
            <a:ext cx="3432628" cy="851535"/>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2000"/>
              <a:buFont typeface="Arial"/>
              <a:buNone/>
            </a:pPr>
            <a:r>
              <a:rPr b="0" i="0" lang="en-US" sz="2000" u="none" cap="none" strike="noStrike">
                <a:solidFill>
                  <a:schemeClr val="lt1"/>
                </a:solidFill>
                <a:latin typeface="Arial Black"/>
                <a:ea typeface="Arial Black"/>
                <a:cs typeface="Arial Black"/>
                <a:sym typeface="Arial Black"/>
              </a:rPr>
              <a:t>Invitation Letter</a:t>
            </a:r>
            <a:endParaRPr b="0" i="0" sz="2000" u="none" cap="none" strike="noStrike">
              <a:solidFill>
                <a:schemeClr val="lt1"/>
              </a:solidFill>
              <a:latin typeface="Poppins"/>
              <a:ea typeface="Poppins"/>
              <a:cs typeface="Poppins"/>
              <a:sym typeface="Poppins"/>
            </a:endParaRPr>
          </a:p>
          <a:p>
            <a:pPr indent="0" lvl="0" marL="0" marR="0" rtl="0" algn="ctr">
              <a:lnSpc>
                <a:spcPct val="107000"/>
              </a:lnSpc>
              <a:spcBef>
                <a:spcPts val="800"/>
              </a:spcBef>
              <a:spcAft>
                <a:spcPts val="0"/>
              </a:spcAft>
              <a:buClr>
                <a:srgbClr val="000000"/>
              </a:buClr>
              <a:buSzPts val="2000"/>
              <a:buFont typeface="Arial"/>
              <a:buNone/>
            </a:pPr>
            <a:r>
              <a:rPr b="0" i="0" lang="en-US" sz="2000" u="none" cap="none" strike="noStrike">
                <a:solidFill>
                  <a:schemeClr val="lt1"/>
                </a:solidFill>
                <a:latin typeface="Poppins"/>
                <a:ea typeface="Poppins"/>
                <a:cs typeface="Poppins"/>
                <a:sym typeface="Poppins"/>
              </a:rPr>
              <a:t>邀请函</a:t>
            </a:r>
            <a:endParaRPr b="0" i="0" sz="2000" u="none" cap="none" strike="noStrike">
              <a:solidFill>
                <a:schemeClr val="lt1"/>
              </a:solidFill>
              <a:latin typeface="Poppins"/>
              <a:ea typeface="Poppins"/>
              <a:cs typeface="Poppins"/>
              <a:sym typeface="Poppins"/>
            </a:endParaRPr>
          </a:p>
        </p:txBody>
      </p:sp>
      <p:pic>
        <p:nvPicPr>
          <p:cNvPr descr="Un dibujo de un perro  Descripción generada automáticamente con confianza media" id="102" name="Google Shape;102;p14"/>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pic>
        <p:nvPicPr>
          <p:cNvPr descr="Interfaz de usuario gráfica, Aplicación  Descripción generada automáticamente con confianza media" id="103" name="Google Shape;103;p14"/>
          <p:cNvPicPr preferRelativeResize="0"/>
          <p:nvPr/>
        </p:nvPicPr>
        <p:blipFill rotWithShape="1">
          <a:blip r:embed="rId4">
            <a:alphaModFix/>
          </a:blip>
          <a:srcRect b="84270" l="22825" r="44066" t="4394"/>
          <a:stretch/>
        </p:blipFill>
        <p:spPr>
          <a:xfrm>
            <a:off x="3494405" y="8590915"/>
            <a:ext cx="1601470" cy="754380"/>
          </a:xfrm>
          <a:prstGeom prst="rect">
            <a:avLst/>
          </a:prstGeom>
          <a:noFill/>
          <a:ln>
            <a:noFill/>
          </a:ln>
        </p:spPr>
      </p:pic>
      <p:pic>
        <p:nvPicPr>
          <p:cNvPr descr="Imagen que contiene Aplicación  Descripción generada automáticamente" id="104" name="Google Shape;104;p14"/>
          <p:cNvPicPr preferRelativeResize="0"/>
          <p:nvPr/>
        </p:nvPicPr>
        <p:blipFill rotWithShape="1">
          <a:blip r:embed="rId5">
            <a:alphaModFix/>
          </a:blip>
          <a:srcRect b="84380" l="17754" r="56070" t="6684"/>
          <a:stretch/>
        </p:blipFill>
        <p:spPr>
          <a:xfrm>
            <a:off x="1712595" y="8638540"/>
            <a:ext cx="1256665" cy="590550"/>
          </a:xfrm>
          <a:prstGeom prst="rect">
            <a:avLst/>
          </a:prstGeom>
          <a:noFill/>
          <a:ln>
            <a:noFill/>
          </a:ln>
        </p:spPr>
      </p:pic>
      <p:sp>
        <p:nvSpPr>
          <p:cNvPr id="105" name="Google Shape;105;p14"/>
          <p:cNvSpPr txBox="1"/>
          <p:nvPr/>
        </p:nvSpPr>
        <p:spPr>
          <a:xfrm>
            <a:off x="528851" y="8003564"/>
            <a:ext cx="5800298" cy="311817"/>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Augusto Soto, President EU-China Trust / 协会会长</a:t>
            </a:r>
            <a:endParaRPr b="0" i="0" sz="1050" u="none" cap="none" strike="noStrike">
              <a:solidFill>
                <a:srgbClr val="ACCB4A"/>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Un dibujo de un perro  Descripción generada automáticamente con confianza media" id="110" name="Google Shape;110;p15"/>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pic>
        <p:nvPicPr>
          <p:cNvPr descr="Interfaz de usuario gráfica  Descripción generada automáticamente con confianza baja" id="111" name="Google Shape;111;p15"/>
          <p:cNvPicPr preferRelativeResize="0"/>
          <p:nvPr/>
        </p:nvPicPr>
        <p:blipFill rotWithShape="1">
          <a:blip r:embed="rId4">
            <a:alphaModFix/>
          </a:blip>
          <a:srcRect b="37788" l="0" r="40303" t="27461"/>
          <a:stretch/>
        </p:blipFill>
        <p:spPr>
          <a:xfrm>
            <a:off x="2947999" y="9165124"/>
            <a:ext cx="900124" cy="297250"/>
          </a:xfrm>
          <a:prstGeom prst="rect">
            <a:avLst/>
          </a:prstGeom>
          <a:noFill/>
          <a:ln>
            <a:noFill/>
          </a:ln>
        </p:spPr>
      </p:pic>
      <p:sp>
        <p:nvSpPr>
          <p:cNvPr id="112" name="Google Shape;112;p15"/>
          <p:cNvSpPr txBox="1"/>
          <p:nvPr/>
        </p:nvSpPr>
        <p:spPr>
          <a:xfrm>
            <a:off x="1470165" y="264678"/>
            <a:ext cx="3855791" cy="9055907"/>
          </a:xfrm>
          <a:prstGeom prst="rect">
            <a:avLst/>
          </a:prstGeom>
          <a:noFill/>
          <a:ln>
            <a:noFill/>
          </a:ln>
        </p:spPr>
        <p:txBody>
          <a:bodyPr anchorCtr="0" anchor="t" bIns="31625" lIns="63275" spcFirstLastPara="1" rIns="63275" wrap="square" tIns="31625">
            <a:spAutoFit/>
          </a:bodyPr>
          <a:lstStyle/>
          <a:p>
            <a:pPr indent="0" lvl="0" marL="0" marR="0" rtl="0" algn="ctr">
              <a:lnSpc>
                <a:spcPct val="106000"/>
              </a:lnSpc>
              <a:spcBef>
                <a:spcPts val="0"/>
              </a:spcBef>
              <a:spcAft>
                <a:spcPts val="0"/>
              </a:spcAft>
              <a:buNone/>
            </a:pPr>
            <a:r>
              <a:rPr b="1" i="0" lang="en-US" sz="700" u="none" cap="none" strike="noStrike">
                <a:solidFill>
                  <a:srgbClr val="178BAA"/>
                </a:solidFill>
                <a:latin typeface="Poppins"/>
                <a:ea typeface="Poppins"/>
                <a:cs typeface="Poppins"/>
                <a:sym typeface="Poppins"/>
              </a:rPr>
              <a:t>Time for the event</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MS Gothic"/>
                <a:ea typeface="MS Gothic"/>
                <a:cs typeface="MS Gothic"/>
                <a:sym typeface="MS Gothic"/>
              </a:rPr>
              <a:t>活</a:t>
            </a:r>
            <a:r>
              <a:rPr b="1" i="0" lang="en-US" sz="700" u="none" cap="none" strike="noStrike">
                <a:solidFill>
                  <a:srgbClr val="178BAA"/>
                </a:solidFill>
                <a:latin typeface="Microsoft JhengHei"/>
                <a:ea typeface="Microsoft JhengHei"/>
                <a:cs typeface="Microsoft JhengHei"/>
                <a:sym typeface="Microsoft JhengHei"/>
              </a:rPr>
              <a:t>动举行时间</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90000"/>
              </a:lnSpc>
              <a:spcBef>
                <a:spcPts val="1355"/>
              </a:spcBef>
              <a:spcAft>
                <a:spcPts val="0"/>
              </a:spcAft>
              <a:buNone/>
            </a:pPr>
            <a:r>
              <a:rPr b="0" i="0" lang="en-US" sz="700" u="none" cap="none" strike="noStrike">
                <a:solidFill>
                  <a:srgbClr val="000000"/>
                </a:solidFill>
                <a:latin typeface="Poppins"/>
                <a:ea typeface="Poppins"/>
                <a:cs typeface="Poppins"/>
                <a:sym typeface="Poppins"/>
              </a:rPr>
              <a:t>14th of July, 2022, 16:30 until 19:30 Beijing time </a:t>
            </a:r>
            <a:endParaRPr b="0" i="0" sz="700" u="none" cap="none" strike="noStrike">
              <a:solidFill>
                <a:srgbClr val="000000"/>
              </a:solidFill>
              <a:latin typeface="Poppins"/>
              <a:ea typeface="Poppins"/>
              <a:cs typeface="Poppins"/>
              <a:sym typeface="Poppins"/>
            </a:endParaRPr>
          </a:p>
          <a:p>
            <a:pPr indent="0" lvl="0" marL="0" marR="0" rtl="0" algn="ctr">
              <a:lnSpc>
                <a:spcPct val="90000"/>
              </a:lnSpc>
              <a:spcBef>
                <a:spcPts val="1355"/>
              </a:spcBef>
              <a:spcAft>
                <a:spcPts val="0"/>
              </a:spcAft>
              <a:buNone/>
            </a:pPr>
            <a:r>
              <a:rPr b="0" i="0" lang="en-US" sz="700" u="none" cap="none" strike="noStrike">
                <a:solidFill>
                  <a:srgbClr val="000000"/>
                </a:solidFill>
                <a:latin typeface="Poppins"/>
                <a:ea typeface="Poppins"/>
                <a:cs typeface="Poppins"/>
                <a:sym typeface="Poppins"/>
              </a:rPr>
              <a:t>2022年7月14日，北京时间 16：30到19：30</a:t>
            </a:r>
            <a:endParaRPr b="0" i="0" sz="700" u="none" cap="none" strike="noStrike">
              <a:solidFill>
                <a:srgbClr val="000000"/>
              </a:solidFill>
              <a:latin typeface="Poppins"/>
              <a:ea typeface="Poppins"/>
              <a:cs typeface="Poppins"/>
              <a:sym typeface="Poppins"/>
            </a:endParaRPr>
          </a:p>
          <a:p>
            <a:pPr indent="0" lvl="0" marL="0" marR="0" rtl="0" algn="ctr">
              <a:lnSpc>
                <a:spcPct val="60000"/>
              </a:lnSpc>
              <a:spcBef>
                <a:spcPts val="1355"/>
              </a:spcBef>
              <a:spcAft>
                <a:spcPts val="0"/>
              </a:spcAft>
              <a:buNone/>
            </a:pPr>
            <a:r>
              <a:rPr b="0" i="0" lang="en-US" sz="700" u="none" cap="none" strike="noStrike">
                <a:solidFill>
                  <a:srgbClr val="000000"/>
                </a:solidFill>
                <a:latin typeface="Poppins"/>
                <a:ea typeface="Poppins"/>
                <a:cs typeface="Poppins"/>
                <a:sym typeface="Poppins"/>
              </a:rPr>
              <a:t>14th of July, 2022, 10:30 until 13:30 Madrid time</a:t>
            </a:r>
            <a:endParaRPr b="0" i="0" sz="700" u="none" cap="none" strike="noStrike">
              <a:solidFill>
                <a:srgbClr val="000000"/>
              </a:solidFill>
              <a:latin typeface="Poppins"/>
              <a:ea typeface="Poppins"/>
              <a:cs typeface="Poppins"/>
              <a:sym typeface="Poppins"/>
            </a:endParaRPr>
          </a:p>
          <a:p>
            <a:pPr indent="0" lvl="0" marL="0" marR="0" rtl="0" algn="ctr">
              <a:lnSpc>
                <a:spcPct val="60000"/>
              </a:lnSpc>
              <a:spcBef>
                <a:spcPts val="1355"/>
              </a:spcBef>
              <a:spcAft>
                <a:spcPts val="0"/>
              </a:spcAft>
              <a:buNone/>
            </a:pPr>
            <a:r>
              <a:rPr b="0" i="0" lang="en-US" sz="700" u="none" cap="none" strike="noStrike">
                <a:solidFill>
                  <a:srgbClr val="000000"/>
                </a:solidFill>
                <a:latin typeface="Poppins"/>
                <a:ea typeface="Poppins"/>
                <a:cs typeface="Poppins"/>
                <a:sym typeface="Poppins"/>
              </a:rPr>
              <a:t>2022年7月14日，马德里时间 10：30到13：30</a:t>
            </a:r>
            <a:endParaRPr b="0" i="0" sz="700" u="none" cap="none" strike="noStrike">
              <a:solidFill>
                <a:srgbClr val="000000"/>
              </a:solidFill>
              <a:latin typeface="Poppins"/>
              <a:ea typeface="Poppins"/>
              <a:cs typeface="Poppins"/>
              <a:sym typeface="Poppins"/>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Poppins"/>
                <a:ea typeface="Poppins"/>
                <a:cs typeface="Poppins"/>
                <a:sym typeface="Poppins"/>
              </a:rPr>
              <a:t>Organizers</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MS Gothic"/>
                <a:ea typeface="MS Gothic"/>
                <a:cs typeface="MS Gothic"/>
                <a:sym typeface="MS Gothic"/>
              </a:rPr>
              <a:t>主</a:t>
            </a:r>
            <a:r>
              <a:rPr b="1" i="0" lang="en-US" sz="700" u="none" cap="none" strike="noStrike">
                <a:solidFill>
                  <a:srgbClr val="178BAA"/>
                </a:solidFill>
                <a:latin typeface="Microsoft JhengHei"/>
                <a:ea typeface="Microsoft JhengHei"/>
                <a:cs typeface="Microsoft JhengHei"/>
                <a:sym typeface="Microsoft JhengHei"/>
              </a:rPr>
              <a:t>办单</a:t>
            </a:r>
            <a:r>
              <a:rPr b="1" i="0" lang="en-US" sz="700" u="none" cap="none" strike="noStrike">
                <a:solidFill>
                  <a:srgbClr val="178BAA"/>
                </a:solidFill>
                <a:latin typeface="MS Gothic"/>
                <a:ea typeface="MS Gothic"/>
                <a:cs typeface="MS Gothic"/>
                <a:sym typeface="MS Gothic"/>
              </a:rPr>
              <a:t>位</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Poppins"/>
                <a:ea typeface="Poppins"/>
                <a:cs typeface="Poppins"/>
                <a:sym typeface="Poppins"/>
              </a:rPr>
              <a:t>EU-China Trust (also the coordinator)</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MS Gothic"/>
                <a:ea typeface="MS Gothic"/>
                <a:cs typeface="MS Gothic"/>
                <a:sym typeface="MS Gothic"/>
              </a:rPr>
              <a:t>中欧信用促</a:t>
            </a:r>
            <a:r>
              <a:rPr b="0" i="0" lang="en-US" sz="700" u="none" cap="none" strike="noStrike">
                <a:solidFill>
                  <a:srgbClr val="000000"/>
                </a:solidFill>
                <a:latin typeface="Microsoft JhengHei"/>
                <a:ea typeface="Microsoft JhengHei"/>
                <a:cs typeface="Microsoft JhengHei"/>
                <a:sym typeface="Microsoft JhengHei"/>
              </a:rPr>
              <a:t>进协会（兼协调方</a:t>
            </a:r>
            <a:r>
              <a:rPr b="0" i="0" lang="en-US" sz="700" u="none" cap="none" strike="noStrike">
                <a:solidFill>
                  <a:srgbClr val="000000"/>
                </a:solidFill>
                <a:latin typeface="MS Gothic"/>
                <a:ea typeface="MS Gothic"/>
                <a:cs typeface="MS Gothic"/>
                <a:sym typeface="MS Gothic"/>
              </a:rPr>
              <a:t>）</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Poppins"/>
                <a:ea typeface="Poppins"/>
                <a:cs typeface="Poppins"/>
                <a:sym typeface="Poppins"/>
              </a:rPr>
              <a:t>Salamanca City       Hefei City</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Arial"/>
                <a:ea typeface="Arial"/>
                <a:cs typeface="Arial"/>
                <a:sym typeface="Arial"/>
              </a:rPr>
              <a:t>           </a:t>
            </a:r>
            <a:r>
              <a:rPr b="0" i="0" lang="en-US" sz="700" u="none" cap="none" strike="noStrike">
                <a:solidFill>
                  <a:srgbClr val="000000"/>
                </a:solidFill>
                <a:latin typeface="Microsoft JhengHei"/>
                <a:ea typeface="Microsoft JhengHei"/>
                <a:cs typeface="Microsoft JhengHei"/>
                <a:sym typeface="Microsoft JhengHei"/>
              </a:rPr>
              <a:t>萨拉曼卡市</a:t>
            </a:r>
            <a:r>
              <a:rPr b="0" i="0" lang="en-US" sz="700" u="none" cap="none" strike="noStrike">
                <a:solidFill>
                  <a:srgbClr val="000000"/>
                </a:solidFill>
                <a:latin typeface="Arial"/>
                <a:ea typeface="Arial"/>
                <a:cs typeface="Arial"/>
                <a:sym typeface="Arial"/>
              </a:rPr>
              <a:t>              </a:t>
            </a:r>
            <a:r>
              <a:rPr b="0" i="0" lang="en-US" sz="700" u="none" cap="none" strike="noStrike">
                <a:solidFill>
                  <a:srgbClr val="000000"/>
                </a:solidFill>
                <a:latin typeface="MS Gothic"/>
                <a:ea typeface="MS Gothic"/>
                <a:cs typeface="MS Gothic"/>
                <a:sym typeface="MS Gothic"/>
              </a:rPr>
              <a:t>合肥市</a:t>
            </a:r>
            <a:r>
              <a:rPr b="0" i="0" lang="en-US" sz="700" u="none" cap="none" strike="noStrike">
                <a:solidFill>
                  <a:srgbClr val="000000"/>
                </a:solidFill>
                <a:latin typeface="Arial"/>
                <a:ea typeface="Arial"/>
                <a:cs typeface="Arial"/>
                <a:sym typeface="Arial"/>
              </a:rPr>
              <a:t> </a:t>
            </a:r>
            <a:r>
              <a:rPr b="0" i="0" lang="en-US" sz="700" u="none" cap="none" strike="noStrike">
                <a:solidFill>
                  <a:srgbClr val="000000"/>
                </a:solidFill>
                <a:latin typeface="Poppins"/>
                <a:ea typeface="Poppins"/>
                <a:cs typeface="Poppins"/>
                <a:sym typeface="Poppins"/>
              </a:rPr>
              <a:t>         </a:t>
            </a:r>
            <a:r>
              <a:rPr b="0" i="0" lang="en-US" sz="700" u="none" cap="none" strike="noStrike">
                <a:solidFill>
                  <a:srgbClr val="000000"/>
                </a:solidFill>
                <a:latin typeface="Arial"/>
                <a:ea typeface="Arial"/>
                <a:cs typeface="Arial"/>
                <a:sym typeface="Arial"/>
              </a:rPr>
              <a:t>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Poppins"/>
                <a:ea typeface="Poppins"/>
                <a:cs typeface="Poppins"/>
                <a:sym typeface="Poppins"/>
              </a:rPr>
              <a:t>Cátedra China (diffusion of the event)</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Poppins"/>
                <a:ea typeface="Poppins"/>
                <a:cs typeface="Poppins"/>
                <a:sym typeface="Poppins"/>
              </a:rPr>
              <a:t>Participants</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MS Gothic"/>
                <a:ea typeface="MS Gothic"/>
                <a:cs typeface="MS Gothic"/>
                <a:sym typeface="MS Gothic"/>
              </a:rPr>
              <a:t>参与</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Poppins"/>
                <a:ea typeface="Poppins"/>
                <a:cs typeface="Poppins"/>
                <a:sym typeface="Poppins"/>
              </a:rPr>
              <a:t>Spanish embassy in China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MS Gothic"/>
                <a:ea typeface="MS Gothic"/>
                <a:cs typeface="MS Gothic"/>
                <a:sym typeface="MS Gothic"/>
              </a:rPr>
              <a:t>西班牙</a:t>
            </a:r>
            <a:r>
              <a:rPr b="0" i="0" lang="en-US" sz="700" u="none" cap="none" strike="noStrike">
                <a:solidFill>
                  <a:srgbClr val="000000"/>
                </a:solidFill>
                <a:latin typeface="Microsoft JhengHei"/>
                <a:ea typeface="Microsoft JhengHei"/>
                <a:cs typeface="Microsoft JhengHei"/>
                <a:sym typeface="Microsoft JhengHei"/>
              </a:rPr>
              <a:t>驻中国大使馆</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Poppins"/>
                <a:ea typeface="Poppins"/>
                <a:cs typeface="Poppins"/>
                <a:sym typeface="Poppins"/>
              </a:rPr>
              <a:t> Chinese embassy in Spain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MS Gothic"/>
                <a:ea typeface="MS Gothic"/>
                <a:cs typeface="MS Gothic"/>
                <a:sym typeface="MS Gothic"/>
              </a:rPr>
              <a:t>中国</a:t>
            </a:r>
            <a:r>
              <a:rPr b="0" i="0" lang="en-US" sz="700" u="none" cap="none" strike="noStrike">
                <a:solidFill>
                  <a:srgbClr val="000000"/>
                </a:solidFill>
                <a:latin typeface="Microsoft JhengHei"/>
                <a:ea typeface="Microsoft JhengHei"/>
                <a:cs typeface="Microsoft JhengHei"/>
                <a:sym typeface="Microsoft JhengHei"/>
              </a:rPr>
              <a:t>驻西班牙大使馆</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Poppins"/>
                <a:ea typeface="Poppins"/>
                <a:cs typeface="Poppins"/>
                <a:sym typeface="Poppins"/>
              </a:rPr>
              <a:t> European Commission’s representative office in Madrid</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MS Gothic"/>
                <a:ea typeface="MS Gothic"/>
                <a:cs typeface="MS Gothic"/>
                <a:sym typeface="MS Gothic"/>
              </a:rPr>
              <a:t>欧盟政府</a:t>
            </a:r>
            <a:r>
              <a:rPr b="0" i="0" lang="en-US" sz="700" u="none" cap="none" strike="noStrike">
                <a:solidFill>
                  <a:srgbClr val="000000"/>
                </a:solidFill>
                <a:latin typeface="Microsoft JhengHei"/>
                <a:ea typeface="Microsoft JhengHei"/>
                <a:cs typeface="Microsoft JhengHei"/>
                <a:sym typeface="Microsoft JhengHei"/>
              </a:rPr>
              <a:t>驻马德里代表处</a:t>
            </a:r>
            <a:r>
              <a:rPr b="0" i="0" lang="en-US" sz="700" u="none" cap="none" strike="noStrike">
                <a:solidFill>
                  <a:srgbClr val="000000"/>
                </a:solidFill>
                <a:latin typeface="Poppins"/>
                <a:ea typeface="Poppins"/>
                <a:cs typeface="Poppins"/>
                <a:sym typeface="Poppins"/>
              </a:rPr>
              <a:t>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Poppins"/>
                <a:ea typeface="Poppins"/>
                <a:cs typeface="Poppins"/>
                <a:sym typeface="Poppins"/>
              </a:rPr>
              <a:t>Universidad Pontificia de Salamanca</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SimSun"/>
                <a:ea typeface="SimSun"/>
                <a:cs typeface="SimSun"/>
                <a:sym typeface="SimSun"/>
              </a:rPr>
              <a:t>萨拉曼卡主教大</a:t>
            </a:r>
            <a:r>
              <a:rPr b="0" i="0" lang="en-US" sz="700" u="none" cap="none" strike="noStrike">
                <a:solidFill>
                  <a:srgbClr val="000000"/>
                </a:solidFill>
                <a:latin typeface="MS Mincho"/>
                <a:ea typeface="MS Mincho"/>
                <a:cs typeface="MS Mincho"/>
                <a:sym typeface="MS Mincho"/>
              </a:rPr>
              <a:t>学</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Poppins"/>
                <a:ea typeface="Poppins"/>
                <a:cs typeface="Poppins"/>
                <a:sym typeface="Poppins"/>
              </a:rPr>
              <a:t>Cátedra China</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15000"/>
              </a:lnSpc>
              <a:spcBef>
                <a:spcPts val="1355"/>
              </a:spcBef>
              <a:spcAft>
                <a:spcPts val="0"/>
              </a:spcAft>
              <a:buNone/>
            </a:pPr>
            <a:r>
              <a:rPr b="0" i="0" lang="en-US" sz="700" u="none" cap="none" strike="noStrike">
                <a:solidFill>
                  <a:srgbClr val="000000"/>
                </a:solidFill>
                <a:latin typeface="MS Mincho"/>
                <a:ea typeface="MS Mincho"/>
                <a:cs typeface="MS Mincho"/>
                <a:sym typeface="MS Mincho"/>
              </a:rPr>
              <a:t>知</a:t>
            </a:r>
            <a:r>
              <a:rPr b="0" i="0" lang="en-US" sz="700" u="none" cap="none" strike="noStrike">
                <a:solidFill>
                  <a:srgbClr val="000000"/>
                </a:solidFill>
                <a:latin typeface="SimSun"/>
                <a:ea typeface="SimSun"/>
                <a:cs typeface="SimSun"/>
                <a:sym typeface="SimSun"/>
              </a:rPr>
              <a:t>华讲堂</a:t>
            </a:r>
            <a:r>
              <a:rPr b="0" i="0" lang="en-US" sz="700" u="none" cap="none" strike="noStrike">
                <a:solidFill>
                  <a:srgbClr val="000000"/>
                </a:solidFill>
                <a:latin typeface="Arial"/>
                <a:ea typeface="Arial"/>
                <a:cs typeface="Arial"/>
                <a:sym typeface="Arial"/>
              </a:rPr>
              <a:t>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Poppins"/>
                <a:ea typeface="Poppins"/>
                <a:cs typeface="Poppins"/>
                <a:sym typeface="Poppins"/>
              </a:rPr>
              <a:t>Location, to be hosted in Spain and China: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1" i="0" lang="en-US" sz="700" u="none" cap="none" strike="noStrike">
                <a:solidFill>
                  <a:srgbClr val="178BAA"/>
                </a:solidFill>
                <a:latin typeface="MS Gothic"/>
                <a:ea typeface="MS Gothic"/>
                <a:cs typeface="MS Gothic"/>
                <a:sym typeface="MS Gothic"/>
              </a:rPr>
              <a:t>中西两</a:t>
            </a:r>
            <a:r>
              <a:rPr b="1" i="0" lang="en-US" sz="700" u="none" cap="none" strike="noStrike">
                <a:solidFill>
                  <a:srgbClr val="178BAA"/>
                </a:solidFill>
                <a:latin typeface="Microsoft JhengHei"/>
                <a:ea typeface="Microsoft JhengHei"/>
                <a:cs typeface="Microsoft JhengHei"/>
                <a:sym typeface="Microsoft JhengHei"/>
              </a:rPr>
              <a:t>场地活动现场：</a:t>
            </a:r>
            <a:r>
              <a:rPr b="1" i="0" lang="en-US" sz="700" u="none" cap="none" strike="noStrike">
                <a:solidFill>
                  <a:srgbClr val="000000"/>
                </a:solidFill>
                <a:latin typeface="Arial"/>
                <a:ea typeface="Arial"/>
                <a:cs typeface="Arial"/>
                <a:sym typeface="Arial"/>
              </a:rPr>
              <a:t>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Poppins"/>
                <a:ea typeface="Poppins"/>
                <a:cs typeface="Poppins"/>
                <a:sym typeface="Poppins"/>
              </a:rPr>
              <a:t>Hefei Municipal People's Government Conference Center</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MS Gothic"/>
                <a:ea typeface="MS Gothic"/>
                <a:cs typeface="MS Gothic"/>
                <a:sym typeface="MS Gothic"/>
              </a:rPr>
              <a:t>合肥市人民政府会</a:t>
            </a:r>
            <a:r>
              <a:rPr b="0" i="0" lang="en-US" sz="700" u="none" cap="none" strike="noStrike">
                <a:solidFill>
                  <a:srgbClr val="000000"/>
                </a:solidFill>
                <a:latin typeface="Microsoft JhengHei"/>
                <a:ea typeface="Microsoft JhengHei"/>
                <a:cs typeface="Microsoft JhengHei"/>
                <a:sym typeface="Microsoft JhengHei"/>
              </a:rPr>
              <a:t>议中心</a:t>
            </a:r>
            <a:r>
              <a:rPr b="0" i="0" lang="en-US" sz="700" u="none" cap="none" strike="noStrike">
                <a:solidFill>
                  <a:srgbClr val="000000"/>
                </a:solidFill>
                <a:latin typeface="Arial"/>
                <a:ea typeface="Arial"/>
                <a:cs typeface="Arial"/>
                <a:sym typeface="Arial"/>
              </a:rPr>
              <a:t> </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0"/>
              </a:spcAft>
              <a:buNone/>
            </a:pPr>
            <a:r>
              <a:rPr b="0" i="0" lang="en-US" sz="700" u="none" cap="none" strike="noStrike">
                <a:solidFill>
                  <a:srgbClr val="000000"/>
                </a:solidFill>
                <a:latin typeface="Poppins"/>
                <a:ea typeface="Poppins"/>
                <a:cs typeface="Poppins"/>
                <a:sym typeface="Poppins"/>
              </a:rPr>
              <a:t>Representative office of the European Commision in Madrid</a:t>
            </a:r>
            <a:endParaRPr b="0" i="0" sz="700" u="none" cap="none" strike="noStrike">
              <a:solidFill>
                <a:srgbClr val="000000"/>
              </a:solidFill>
              <a:latin typeface="Times New Roman"/>
              <a:ea typeface="Times New Roman"/>
              <a:cs typeface="Times New Roman"/>
              <a:sym typeface="Times New Roman"/>
            </a:endParaRPr>
          </a:p>
          <a:p>
            <a:pPr indent="0" lvl="0" marL="0" marR="0" rtl="0" algn="ctr">
              <a:lnSpc>
                <a:spcPct val="106000"/>
              </a:lnSpc>
              <a:spcBef>
                <a:spcPts val="1355"/>
              </a:spcBef>
              <a:spcAft>
                <a:spcPts val="800"/>
              </a:spcAft>
              <a:buNone/>
            </a:pPr>
            <a:r>
              <a:rPr b="0" i="0" lang="en-US" sz="700" u="none" cap="none" strike="noStrike">
                <a:solidFill>
                  <a:srgbClr val="000000"/>
                </a:solidFill>
                <a:latin typeface="MS Gothic"/>
                <a:ea typeface="MS Gothic"/>
                <a:cs typeface="MS Gothic"/>
                <a:sym typeface="MS Gothic"/>
              </a:rPr>
              <a:t>欧盟委</a:t>
            </a:r>
            <a:r>
              <a:rPr b="0" i="0" lang="en-US" sz="700" u="none" cap="none" strike="noStrike">
                <a:solidFill>
                  <a:srgbClr val="000000"/>
                </a:solidFill>
                <a:latin typeface="Microsoft JhengHei"/>
                <a:ea typeface="Microsoft JhengHei"/>
                <a:cs typeface="Microsoft JhengHei"/>
                <a:sym typeface="Microsoft JhengHei"/>
              </a:rPr>
              <a:t>员会驻马德里代表处</a:t>
            </a:r>
            <a:endParaRPr b="0" i="0" sz="7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nvSpPr>
        <p:spPr>
          <a:xfrm>
            <a:off x="528851" y="1797362"/>
            <a:ext cx="5800200" cy="74346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"Sustainable finance and Civil society" Promotional video：Sustainable Finance-Civil Society-EU-China Cooperation</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《可持续发展金融与民间团体》宣传片：可持续金融—民间团体—中欧协作</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Starting time |  </a:t>
            </a:r>
            <a:r>
              <a:rPr b="1" i="0" lang="en-US" sz="1050" u="none" cap="none" strike="noStrike">
                <a:solidFill>
                  <a:srgbClr val="178BAA"/>
                </a:solidFill>
                <a:latin typeface="Arial"/>
                <a:ea typeface="Arial"/>
                <a:cs typeface="Arial"/>
                <a:sym typeface="Arial"/>
              </a:rPr>
              <a:t>正式开始</a:t>
            </a:r>
            <a:endParaRPr b="1" i="0" sz="1050" u="none" cap="none" strike="noStrike">
              <a:solidFill>
                <a:srgbClr val="178BAA"/>
              </a:solidFill>
              <a:latin typeface="Poppins"/>
              <a:ea typeface="Poppins"/>
              <a:cs typeface="Poppins"/>
              <a:sym typeface="Poppins"/>
            </a:endParaRPr>
          </a:p>
          <a:p>
            <a:pPr indent="0" lvl="0" marL="0" marR="0" rtl="0" algn="just">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10:30 - 10:35 </a:t>
            </a:r>
            <a:r>
              <a:rPr b="0" i="0" lang="en-US" sz="1050" u="none" cap="none" strike="noStrike">
                <a:solidFill>
                  <a:srgbClr val="ACCB4A"/>
                </a:solidFill>
                <a:latin typeface="Poppins"/>
                <a:ea typeface="Poppins"/>
                <a:cs typeface="Poppins"/>
                <a:sym typeface="Poppins"/>
              </a:rPr>
              <a:t> </a:t>
            </a:r>
            <a:r>
              <a:rPr b="0" i="0" lang="en-US" sz="1050" u="none" cap="none" strike="noStrike">
                <a:solidFill>
                  <a:srgbClr val="000000"/>
                </a:solidFill>
                <a:latin typeface="Poppins"/>
                <a:ea typeface="Poppins"/>
                <a:cs typeface="Poppins"/>
                <a:sym typeface="Poppins"/>
              </a:rPr>
              <a:t> Welcoming remarks: Ms. Maria Angeles Benitez Salas, Director of the Representation of the European Commission in Spain. | 致欢迎辞：玛丽亚∙安赫尔斯∙贝尼特斯∙萨拉斯女士，欧盟委员会西班牙代表处主任</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10:40 - 12:00  First Act | </a:t>
            </a:r>
            <a:r>
              <a:rPr b="1" i="0" lang="en-US" sz="1050" u="none" cap="none" strike="noStrike">
                <a:solidFill>
                  <a:srgbClr val="178BAA"/>
                </a:solidFill>
                <a:latin typeface="Arial"/>
                <a:ea typeface="Arial"/>
                <a:cs typeface="Arial"/>
                <a:sym typeface="Arial"/>
              </a:rPr>
              <a:t>第一场 </a:t>
            </a:r>
            <a:endParaRPr b="0" i="0" sz="1050" u="none" cap="none" strike="noStrike">
              <a:solidFill>
                <a:schemeClr val="dk1"/>
              </a:solidFill>
              <a:latin typeface="Arial"/>
              <a:ea typeface="Arial"/>
              <a:cs typeface="Arial"/>
              <a:sym typeface="Arial"/>
            </a:endParaRPr>
          </a:p>
          <a:p>
            <a:pPr indent="0" lvl="0" marL="0" marR="0" rtl="0" algn="just">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10:35 - 10:45</a:t>
            </a:r>
            <a:r>
              <a:rPr b="0" i="0" lang="en-US" sz="1050" u="none" cap="none" strike="noStrike">
                <a:solidFill>
                  <a:srgbClr val="ACCB4A"/>
                </a:solidFill>
                <a:latin typeface="Poppins"/>
                <a:ea typeface="Poppins"/>
                <a:cs typeface="Poppins"/>
                <a:sym typeface="Poppins"/>
              </a:rPr>
              <a:t> </a:t>
            </a:r>
            <a:r>
              <a:rPr b="0" i="0" lang="en-US" sz="1050" u="none" cap="none" strike="noStrike">
                <a:solidFill>
                  <a:srgbClr val="000000"/>
                </a:solidFill>
                <a:latin typeface="Poppins"/>
                <a:ea typeface="Poppins"/>
                <a:cs typeface="Poppins"/>
                <a:sym typeface="Poppins"/>
              </a:rPr>
              <a:t> Welcoming remarks: Mr. Augusto Soto, President of EU-China Trust. | 欢迎辞：苏傲古先生，中欧信用促进协会会长 </a:t>
            </a:r>
            <a:endParaRPr b="0" i="0" sz="1050" u="none" cap="none" strike="noStrike">
              <a:solidFill>
                <a:schemeClr val="dk1"/>
              </a:solidFill>
              <a:latin typeface="Arial"/>
              <a:ea typeface="Arial"/>
              <a:cs typeface="Arial"/>
              <a:sym typeface="Arial"/>
            </a:endParaRPr>
          </a:p>
          <a:p>
            <a:pPr indent="0" lvl="0" marL="0" marR="0" rtl="0" algn="just">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10:45 - 11:30 </a:t>
            </a:r>
            <a:r>
              <a:rPr b="0" i="0" lang="en-US" sz="1050" u="none" cap="none" strike="noStrike">
                <a:solidFill>
                  <a:srgbClr val="ACCB4A"/>
                </a:solidFill>
                <a:latin typeface="Poppins"/>
                <a:ea typeface="Poppins"/>
                <a:cs typeface="Poppins"/>
                <a:sym typeface="Poppins"/>
              </a:rPr>
              <a:t> </a:t>
            </a:r>
            <a:r>
              <a:rPr b="0" i="0" lang="en-US" sz="1050" u="none" cap="none" strike="noStrike">
                <a:solidFill>
                  <a:schemeClr val="dk1"/>
                </a:solidFill>
                <a:latin typeface="Poppins"/>
                <a:ea typeface="Poppins"/>
                <a:cs typeface="Poppins"/>
                <a:sym typeface="Poppins"/>
              </a:rPr>
              <a:t>Friendly remarks </a:t>
            </a:r>
            <a:r>
              <a:rPr b="0" i="0" lang="en-US" sz="1050" u="none" cap="none" strike="noStrike">
                <a:solidFill>
                  <a:schemeClr val="dk1"/>
                </a:solidFill>
                <a:latin typeface="Arial"/>
                <a:ea typeface="Arial"/>
                <a:cs typeface="Arial"/>
                <a:sym typeface="Arial"/>
              </a:rPr>
              <a:t>| 友好致辞</a:t>
            </a:r>
            <a:r>
              <a:rPr b="0" i="0" lang="en-US" sz="1050" u="none" cap="none" strike="noStrike">
                <a:solidFill>
                  <a:schemeClr val="dk1"/>
                </a:solidFill>
                <a:latin typeface="Poppins"/>
                <a:ea typeface="Poppins"/>
                <a:cs typeface="Poppins"/>
                <a:sym typeface="Poppins"/>
              </a:rPr>
              <a:t>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Ambassador Mr. Wu Haitao, Chinese Ambassador to Spain</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吴海涛大使，中国驻西班牙大使</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Ambassador Mr. Rafael Dezcallar de Mazarredo, Spanish Ambassador to China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拉法尔·德斯卡亚·德·麻萨雷多大使，西班牙驻中国大使</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Introductory video for both cities (cooperative production)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合肥与萨拉曼卡城市宣传片</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Mr. Carlos Manuel García Carbayo, Mayor of Salamanca</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卡洛斯·马努埃尔·加尔西亚·卡尔巴约先，萨拉曼卡市市长</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Mr. Luo Yunfeng, Mayor of Hefei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罗云锋先生，合肥市市长</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p:txBody>
      </p:sp>
      <p:sp>
        <p:nvSpPr>
          <p:cNvPr id="118" name="Google Shape;118;p16"/>
          <p:cNvSpPr/>
          <p:nvPr/>
        </p:nvSpPr>
        <p:spPr>
          <a:xfrm>
            <a:off x="0" y="-1"/>
            <a:ext cx="6858000" cy="1320801"/>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9" name="Google Shape;119;p16"/>
          <p:cNvSpPr txBox="1"/>
          <p:nvPr/>
        </p:nvSpPr>
        <p:spPr>
          <a:xfrm>
            <a:off x="1712686" y="241919"/>
            <a:ext cx="3432628" cy="83696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2000"/>
              <a:buFont typeface="Arial"/>
              <a:buNone/>
            </a:pPr>
            <a:r>
              <a:rPr b="0" i="0" lang="en-US" sz="2000" u="none" cap="none" strike="noStrike">
                <a:solidFill>
                  <a:schemeClr val="lt1"/>
                </a:solidFill>
                <a:latin typeface="Poppins"/>
                <a:ea typeface="Poppins"/>
                <a:cs typeface="Poppins"/>
                <a:sym typeface="Poppins"/>
              </a:rPr>
              <a:t>PROGRAM </a:t>
            </a:r>
            <a:endParaRPr b="0" i="0" sz="2000" u="none" cap="none" strike="noStrike">
              <a:solidFill>
                <a:schemeClr val="lt1"/>
              </a:solidFill>
              <a:latin typeface="Poppins"/>
              <a:ea typeface="Poppins"/>
              <a:cs typeface="Poppins"/>
              <a:sym typeface="Poppins"/>
            </a:endParaRPr>
          </a:p>
          <a:p>
            <a:pPr indent="0" lvl="0" marL="0" marR="0" rtl="0" algn="ctr">
              <a:lnSpc>
                <a:spcPct val="107000"/>
              </a:lnSpc>
              <a:spcBef>
                <a:spcPts val="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活动流程</a:t>
            </a:r>
            <a:endParaRPr b="0" i="0" sz="2000" u="none" cap="none" strike="noStrike">
              <a:solidFill>
                <a:schemeClr val="lt1"/>
              </a:solidFill>
              <a:latin typeface="Arial"/>
              <a:ea typeface="Arial"/>
              <a:cs typeface="Arial"/>
              <a:sym typeface="Arial"/>
            </a:endParaRPr>
          </a:p>
        </p:txBody>
      </p:sp>
      <p:pic>
        <p:nvPicPr>
          <p:cNvPr descr="Un dibujo de un perro  Descripción generada automáticamente con confianza media" id="120" name="Google Shape;120;p16"/>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nvSpPr>
        <p:spPr>
          <a:xfrm>
            <a:off x="528851" y="1803998"/>
            <a:ext cx="5800200" cy="70893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11:30 - 11:40</a:t>
            </a:r>
            <a:r>
              <a:rPr b="0" i="0" lang="en-US" sz="1050" u="none" cap="none" strike="noStrike">
                <a:solidFill>
                  <a:srgbClr val="ACCB4A"/>
                </a:solidFill>
                <a:latin typeface="Poppins"/>
                <a:ea typeface="Poppins"/>
                <a:cs typeface="Poppins"/>
                <a:sym typeface="Poppins"/>
              </a:rPr>
              <a:t> </a:t>
            </a:r>
            <a:r>
              <a:rPr b="0" i="0" lang="en-US" sz="1050" u="none" cap="none" strike="noStrike">
                <a:solidFill>
                  <a:schemeClr val="dk1"/>
                </a:solidFill>
                <a:latin typeface="Poppins"/>
                <a:ea typeface="Poppins"/>
                <a:cs typeface="Poppins"/>
                <a:sym typeface="Poppins"/>
              </a:rPr>
              <a:t>Signature of a formal declaration of cooperation between the cities | </a:t>
            </a:r>
            <a:r>
              <a:rPr b="0" i="0" lang="en-US" sz="1050" u="none" cap="none" strike="noStrike">
                <a:solidFill>
                  <a:schemeClr val="dk1"/>
                </a:solidFill>
                <a:latin typeface="Arial"/>
                <a:ea typeface="Arial"/>
                <a:cs typeface="Arial"/>
                <a:sym typeface="Arial"/>
              </a:rPr>
              <a:t>友好合作关系意向书签约仪式</a:t>
            </a:r>
            <a:endParaRPr b="0" i="0" sz="1050" u="none" cap="none" strike="noStrike">
              <a:solidFill>
                <a:schemeClr val="dk1"/>
              </a:solidFill>
              <a:latin typeface="Arial"/>
              <a:ea typeface="Arial"/>
              <a:cs typeface="Arial"/>
              <a:sym typeface="Arial"/>
            </a:endParaRPr>
          </a:p>
          <a:p>
            <a:pPr indent="0" lvl="0" marL="0" marR="0" rtl="0" algn="just">
              <a:lnSpc>
                <a:spcPct val="150000"/>
              </a:lnSpc>
              <a:spcBef>
                <a:spcPts val="800"/>
              </a:spcBef>
              <a:spcAft>
                <a:spcPts val="0"/>
              </a:spcAft>
              <a:buClr>
                <a:srgbClr val="000000"/>
              </a:buClr>
              <a:buSzPts val="1050"/>
              <a:buFont typeface="Arial"/>
              <a:buNone/>
            </a:pPr>
            <a:r>
              <a:t/>
            </a:r>
            <a:endParaRPr b="0" i="0" sz="1050" u="none" cap="none" strike="noStrike">
              <a:solidFill>
                <a:srgbClr val="ACCB4A"/>
              </a:solidFill>
              <a:latin typeface="Poppins"/>
              <a:ea typeface="Poppins"/>
              <a:cs typeface="Poppins"/>
              <a:sym typeface="Poppins"/>
            </a:endParaRPr>
          </a:p>
          <a:p>
            <a:pPr indent="0" lvl="0" marL="0" marR="0" rtl="0" algn="just">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11:40 - 11:50  </a:t>
            </a:r>
            <a:r>
              <a:rPr b="0" i="0" lang="en-US" sz="1050" u="none" cap="none" strike="noStrike">
                <a:solidFill>
                  <a:schemeClr val="dk1"/>
                </a:solidFill>
                <a:latin typeface="Poppins"/>
                <a:ea typeface="Poppins"/>
                <a:cs typeface="Poppins"/>
                <a:sym typeface="Poppins"/>
              </a:rPr>
              <a:t>First act’s closing remarks：Ms. Rosa Cervera, presidente de Cátedra China | </a:t>
            </a:r>
            <a:r>
              <a:rPr b="0" i="0" lang="en-US" sz="1050" u="none" cap="none" strike="noStrike">
                <a:solidFill>
                  <a:schemeClr val="dk1"/>
                </a:solidFill>
                <a:latin typeface="Arial"/>
                <a:ea typeface="Arial"/>
                <a:cs typeface="Arial"/>
                <a:sym typeface="Arial"/>
              </a:rPr>
              <a:t>第一部分结束寄语： 罗莎∙ 塞维拉女士，知华讲堂会长</a:t>
            </a:r>
            <a:endParaRPr b="0" i="0" sz="1050" u="none" cap="none" strike="noStrike">
              <a:solidFill>
                <a:schemeClr val="dk1"/>
              </a:solidFill>
              <a:latin typeface="Poppins"/>
              <a:ea typeface="Poppins"/>
              <a:cs typeface="Poppins"/>
              <a:sym typeface="Poppins"/>
            </a:endParaRPr>
          </a:p>
          <a:p>
            <a:pPr indent="0" lvl="0" marL="0" marR="0" rtl="0" algn="just">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Networking Coffee | 中场休息</a:t>
            </a:r>
            <a:endParaRPr b="1" i="0" sz="1050" u="none" cap="none" strike="noStrike">
              <a:solidFill>
                <a:srgbClr val="178BAA"/>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"Sustainable finance and Civil society" Promotional video ：Sustainable Finance-Civil society-EU-China cooperation</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《可持续发展金融与民间团体》宣传片：可持续金融—民间团体—中欧协作</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Coffee, tea, infusions, fresh orange juice or soda drinks and mini pastries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咖啡、茶、无茶因热饮、天然橙汁或碳酸饮料，搭配小茶点</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12:00 - 13:30 Second Act / </a:t>
            </a:r>
            <a:r>
              <a:rPr b="1" i="0" lang="en-US" sz="1050" u="none" cap="none" strike="noStrike">
                <a:solidFill>
                  <a:srgbClr val="178BAA"/>
                </a:solidFill>
                <a:latin typeface="Arial"/>
                <a:ea typeface="Arial"/>
                <a:cs typeface="Arial"/>
                <a:sym typeface="Arial"/>
              </a:rPr>
              <a:t>第二场 </a:t>
            </a:r>
            <a:endParaRPr b="1" i="0" sz="1050" u="none" cap="none" strike="noStrike">
              <a:solidFill>
                <a:srgbClr val="178BAA"/>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Introduction of the Sustainable Finance Forum and Roundtable | </a:t>
            </a:r>
            <a:r>
              <a:rPr b="0" i="0" lang="en-US" sz="1050" u="none" cap="none" strike="noStrike">
                <a:solidFill>
                  <a:srgbClr val="548135"/>
                </a:solidFill>
                <a:latin typeface="Arial"/>
                <a:ea typeface="Arial"/>
                <a:cs typeface="Arial"/>
                <a:sym typeface="Arial"/>
              </a:rPr>
              <a:t>可持续发展金融论坛介绍与圆桌会议</a:t>
            </a:r>
            <a:endParaRPr b="0" i="0" sz="1050" u="none" cap="none" strike="noStrike">
              <a:solidFill>
                <a:srgbClr val="548135"/>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1" i="0" sz="1050" u="none" cap="none" strike="noStrike">
              <a:solidFill>
                <a:srgbClr val="548135"/>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12:00 - 12:05</a:t>
            </a:r>
            <a:r>
              <a:rPr b="0" i="0" lang="en-US" sz="1050" u="none" cap="none" strike="noStrike">
                <a:solidFill>
                  <a:srgbClr val="ACCB4A"/>
                </a:solidFill>
                <a:latin typeface="Poppins"/>
                <a:ea typeface="Poppins"/>
                <a:cs typeface="Poppins"/>
                <a:sym typeface="Poppins"/>
              </a:rPr>
              <a:t> </a:t>
            </a:r>
            <a:r>
              <a:rPr b="0" i="0" lang="en-US" sz="1050" u="none" cap="none" strike="noStrike">
                <a:solidFill>
                  <a:schemeClr val="dk1"/>
                </a:solidFill>
                <a:latin typeface="Poppins"/>
                <a:ea typeface="Poppins"/>
                <a:cs typeface="Poppins"/>
                <a:sym typeface="Poppins"/>
              </a:rPr>
              <a:t>Opening remarks：</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Mr. Jesús Osuna Sanz, Presidente en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Poppins"/>
                <a:ea typeface="Poppins"/>
                <a:cs typeface="Poppins"/>
                <a:sym typeface="Poppins"/>
              </a:rPr>
              <a:t>Asociación  Amigos de China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开场致辞：赫苏斯·奥苏纳·桑兹先生，中西友好协会会长</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p:txBody>
      </p:sp>
      <p:sp>
        <p:nvSpPr>
          <p:cNvPr id="126" name="Google Shape;126;p17"/>
          <p:cNvSpPr/>
          <p:nvPr/>
        </p:nvSpPr>
        <p:spPr>
          <a:xfrm>
            <a:off x="0" y="-1"/>
            <a:ext cx="6858000" cy="1320801"/>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7" name="Google Shape;127;p17"/>
          <p:cNvSpPr txBox="1"/>
          <p:nvPr/>
        </p:nvSpPr>
        <p:spPr>
          <a:xfrm>
            <a:off x="1712686" y="241919"/>
            <a:ext cx="3432628" cy="83696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2000"/>
              <a:buFont typeface="Arial"/>
              <a:buNone/>
            </a:pPr>
            <a:r>
              <a:rPr b="0" i="0" lang="en-US" sz="2000" u="none" cap="none" strike="noStrike">
                <a:solidFill>
                  <a:schemeClr val="lt1"/>
                </a:solidFill>
                <a:latin typeface="Poppins"/>
                <a:ea typeface="Poppins"/>
                <a:cs typeface="Poppins"/>
                <a:sym typeface="Poppins"/>
              </a:rPr>
              <a:t>PROGRAM </a:t>
            </a:r>
            <a:endParaRPr b="0" i="0" sz="2000" u="none" cap="none" strike="noStrike">
              <a:solidFill>
                <a:schemeClr val="lt1"/>
              </a:solidFill>
              <a:latin typeface="Poppins"/>
              <a:ea typeface="Poppins"/>
              <a:cs typeface="Poppins"/>
              <a:sym typeface="Poppins"/>
            </a:endParaRPr>
          </a:p>
          <a:p>
            <a:pPr indent="0" lvl="0" marL="0" marR="0" rtl="0" algn="ctr">
              <a:lnSpc>
                <a:spcPct val="107000"/>
              </a:lnSpc>
              <a:spcBef>
                <a:spcPts val="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活动流程</a:t>
            </a:r>
            <a:endParaRPr b="0" i="0" sz="2000" u="none" cap="none" strike="noStrike">
              <a:solidFill>
                <a:schemeClr val="lt1"/>
              </a:solidFill>
              <a:latin typeface="Arial"/>
              <a:ea typeface="Arial"/>
              <a:cs typeface="Arial"/>
              <a:sym typeface="Arial"/>
            </a:endParaRPr>
          </a:p>
        </p:txBody>
      </p:sp>
      <p:pic>
        <p:nvPicPr>
          <p:cNvPr descr="Un dibujo de un perro  Descripción generada automáticamente con confianza media" id="128" name="Google Shape;128;p17"/>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nvSpPr>
        <p:spPr>
          <a:xfrm>
            <a:off x="528901" y="1636998"/>
            <a:ext cx="5800200" cy="69495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12:05 - 13:00 </a:t>
            </a:r>
            <a:r>
              <a:rPr b="0" i="0" lang="en-US" sz="1050" u="none" cap="none" strike="noStrike">
                <a:solidFill>
                  <a:schemeClr val="dk1"/>
                </a:solidFill>
                <a:latin typeface="Poppins"/>
                <a:ea typeface="Poppins"/>
                <a:cs typeface="Poppins"/>
                <a:sym typeface="Poppins"/>
              </a:rPr>
              <a:t>Presentations and roundtable discussion | </a:t>
            </a:r>
            <a:r>
              <a:rPr b="0" i="0" lang="en-US" sz="1050" u="none" cap="none" strike="noStrike">
                <a:solidFill>
                  <a:schemeClr val="dk1"/>
                </a:solidFill>
                <a:latin typeface="Arial"/>
                <a:ea typeface="Arial"/>
                <a:cs typeface="Arial"/>
                <a:sym typeface="Arial"/>
              </a:rPr>
              <a:t>论坛介绍与圆桌会议</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13:00 - 13:20</a:t>
            </a:r>
            <a:r>
              <a:rPr b="0" i="0" lang="en-US" sz="1050" u="none" cap="none" strike="noStrike">
                <a:solidFill>
                  <a:srgbClr val="ACCB4A"/>
                </a:solidFill>
                <a:latin typeface="Poppins"/>
                <a:ea typeface="Poppins"/>
                <a:cs typeface="Poppins"/>
                <a:sym typeface="Poppins"/>
              </a:rPr>
              <a:t> </a:t>
            </a:r>
            <a:r>
              <a:rPr b="0" i="0" lang="en-US" sz="1050" u="none" cap="none" strike="noStrike">
                <a:solidFill>
                  <a:schemeClr val="dk1"/>
                </a:solidFill>
                <a:latin typeface="Poppins"/>
                <a:ea typeface="Poppins"/>
                <a:cs typeface="Poppins"/>
                <a:sym typeface="Poppins"/>
              </a:rPr>
              <a:t>Q&amp;A | </a:t>
            </a:r>
            <a:r>
              <a:rPr b="0" i="0" lang="en-US" sz="1050" u="none" cap="none" strike="noStrike">
                <a:solidFill>
                  <a:schemeClr val="dk1"/>
                </a:solidFill>
                <a:latin typeface="Arial"/>
                <a:ea typeface="Arial"/>
                <a:cs typeface="Arial"/>
                <a:sym typeface="Arial"/>
              </a:rPr>
              <a:t>问答环节</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13:20 - 13:30</a:t>
            </a:r>
            <a:r>
              <a:rPr b="0" i="0" lang="en-US" sz="1050" u="none" cap="none" strike="noStrike">
                <a:solidFill>
                  <a:srgbClr val="ACCB4A"/>
                </a:solidFill>
                <a:latin typeface="Poppins"/>
                <a:ea typeface="Poppins"/>
                <a:cs typeface="Poppins"/>
                <a:sym typeface="Poppins"/>
              </a:rPr>
              <a:t> </a:t>
            </a:r>
            <a:r>
              <a:rPr b="0" i="0" lang="en-US" sz="1050" u="none" cap="none" strike="noStrike">
                <a:solidFill>
                  <a:schemeClr val="dk1"/>
                </a:solidFill>
                <a:latin typeface="Poppins"/>
                <a:ea typeface="Poppins"/>
                <a:cs typeface="Poppins"/>
                <a:sym typeface="Poppins"/>
              </a:rPr>
              <a:t>Closing Remarks by Mr. Jose Maria Fuentes Rodriguez, Vice-President EU-China Trust </a:t>
            </a:r>
            <a:r>
              <a:rPr b="0" i="0" lang="en-US" sz="1050" u="none" cap="none" strike="noStrike">
                <a:solidFill>
                  <a:schemeClr val="dk1"/>
                </a:solidFill>
                <a:latin typeface="Arial"/>
                <a:ea typeface="Arial"/>
                <a:cs typeface="Arial"/>
                <a:sym typeface="Arial"/>
              </a:rPr>
              <a:t>| 结束寄语 ：何塞∙玛丽亚∙弗恩特斯∙罗德里格斯先生，中欧信用促进协会副会长</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Panel | </a:t>
            </a:r>
            <a:r>
              <a:rPr b="1" i="0" lang="en-US" sz="1050" u="none" cap="none" strike="noStrike">
                <a:solidFill>
                  <a:srgbClr val="178BAA"/>
                </a:solidFill>
                <a:latin typeface="Arial"/>
                <a:ea typeface="Arial"/>
                <a:cs typeface="Arial"/>
                <a:sym typeface="Arial"/>
              </a:rPr>
              <a:t>分会</a:t>
            </a:r>
            <a:endParaRPr b="1" i="0" sz="1050" u="none" cap="none" strike="noStrike">
              <a:solidFill>
                <a:srgbClr val="178BAA"/>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Arial"/>
              <a:ea typeface="Arial"/>
              <a:cs typeface="Arial"/>
              <a:sym typeface="Arial"/>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Madrid | </a:t>
            </a:r>
            <a:r>
              <a:rPr b="0" i="0" lang="en-US" sz="1050" u="none" cap="none" strike="noStrike">
                <a:solidFill>
                  <a:srgbClr val="548135"/>
                </a:solidFill>
                <a:latin typeface="Arial"/>
                <a:ea typeface="Arial"/>
                <a:cs typeface="Arial"/>
                <a:sym typeface="Arial"/>
              </a:rPr>
              <a:t>马德里</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Director of the Sustainable Finance Chair of UPSA, Mr. Luis A. Rivas</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萨拉曼卡主教大学可持续发展金融专业教授，路易斯∙阿尔贝托∙里瓦斯先生</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Chairman of Peace City World, Mr.John Mavrak</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 和平城市世界”主席，约翰∙马弗拉克先生</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Head of Unit, Sustainable Finance (FISMA.B.2) Mr. Martin Spolc</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欧盟委员会可持续发展金融小组负责人，马丁∙斯堡尔克先生</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Policy Officer, International Affairs Unit (DG FISMA) Ms. Lucia Marin</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卢西亚∙马琳女士，欧盟委员会国际事务小组政策干事</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Poppins"/>
              <a:ea typeface="Poppins"/>
              <a:cs typeface="Poppins"/>
              <a:sym typeface="Poppins"/>
            </a:endParaRPr>
          </a:p>
        </p:txBody>
      </p:sp>
      <p:sp>
        <p:nvSpPr>
          <p:cNvPr id="134" name="Google Shape;134;p18"/>
          <p:cNvSpPr/>
          <p:nvPr/>
        </p:nvSpPr>
        <p:spPr>
          <a:xfrm>
            <a:off x="0" y="-1"/>
            <a:ext cx="6858000" cy="1320801"/>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18"/>
          <p:cNvSpPr txBox="1"/>
          <p:nvPr/>
        </p:nvSpPr>
        <p:spPr>
          <a:xfrm>
            <a:off x="1712686" y="241919"/>
            <a:ext cx="3432628" cy="83696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2000"/>
              <a:buFont typeface="Arial"/>
              <a:buNone/>
            </a:pPr>
            <a:r>
              <a:rPr b="0" i="0" lang="en-US" sz="2000" u="none" cap="none" strike="noStrike">
                <a:solidFill>
                  <a:schemeClr val="lt1"/>
                </a:solidFill>
                <a:latin typeface="Poppins"/>
                <a:ea typeface="Poppins"/>
                <a:cs typeface="Poppins"/>
                <a:sym typeface="Poppins"/>
              </a:rPr>
              <a:t>PROGRAM </a:t>
            </a:r>
            <a:endParaRPr b="0" i="0" sz="2000" u="none" cap="none" strike="noStrike">
              <a:solidFill>
                <a:schemeClr val="lt1"/>
              </a:solidFill>
              <a:latin typeface="Poppins"/>
              <a:ea typeface="Poppins"/>
              <a:cs typeface="Poppins"/>
              <a:sym typeface="Poppins"/>
            </a:endParaRPr>
          </a:p>
          <a:p>
            <a:pPr indent="0" lvl="0" marL="0" marR="0" rtl="0" algn="ctr">
              <a:lnSpc>
                <a:spcPct val="107000"/>
              </a:lnSpc>
              <a:spcBef>
                <a:spcPts val="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活动流程</a:t>
            </a:r>
            <a:endParaRPr b="0" i="0" sz="2000" u="none" cap="none" strike="noStrike">
              <a:solidFill>
                <a:schemeClr val="lt1"/>
              </a:solidFill>
              <a:latin typeface="Arial"/>
              <a:ea typeface="Arial"/>
              <a:cs typeface="Arial"/>
              <a:sym typeface="Arial"/>
            </a:endParaRPr>
          </a:p>
        </p:txBody>
      </p:sp>
      <p:pic>
        <p:nvPicPr>
          <p:cNvPr descr="Un dibujo de un perro  Descripción generada automáticamente con confianza media" id="136" name="Google Shape;136;p18"/>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9"/>
          <p:cNvSpPr txBox="1"/>
          <p:nvPr/>
        </p:nvSpPr>
        <p:spPr>
          <a:xfrm>
            <a:off x="528851" y="1803998"/>
            <a:ext cx="5800200" cy="7653337"/>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Hefei | </a:t>
            </a:r>
            <a:r>
              <a:rPr b="0" i="0" lang="en-US" sz="1050" u="none" cap="none" strike="noStrike">
                <a:solidFill>
                  <a:srgbClr val="548135"/>
                </a:solidFill>
                <a:latin typeface="Arial"/>
                <a:ea typeface="Arial"/>
                <a:cs typeface="Arial"/>
                <a:sym typeface="Arial"/>
              </a:rPr>
              <a:t>合肥</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Hefei University of Technology’s Dean for the School of Humanities and Law, </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chemeClr val="dk1"/>
              </a:buClr>
              <a:buSzPts val="1050"/>
              <a:buFont typeface="Noto Sans Symbols"/>
              <a:buNone/>
            </a:pPr>
            <a:r>
              <a:rPr b="0" i="0" lang="en-US" sz="1050" u="none" cap="none" strike="noStrike">
                <a:solidFill>
                  <a:schemeClr val="dk1"/>
                </a:solidFill>
                <a:latin typeface="Poppins"/>
                <a:ea typeface="Poppins"/>
                <a:cs typeface="Poppins"/>
                <a:sym typeface="Poppins"/>
              </a:rPr>
              <a:t>    Ms. Huo Jingyu </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合肥工业大学文法学院副教授、副院长，霍敬裕女士</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People’s Bank of China’s Central Branch Vice President, Mr. Wang Juntan </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人民银行合肥中心支行行长，王均坦先生</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Noto Sans Symbols"/>
              <a:buChar char="●"/>
            </a:pPr>
            <a:r>
              <a:rPr b="0" i="0" lang="en-US" sz="1050" u="none" cap="none" strike="noStrike">
                <a:solidFill>
                  <a:schemeClr val="dk1"/>
                </a:solidFill>
                <a:latin typeface="Poppins"/>
                <a:ea typeface="Poppins"/>
                <a:cs typeface="Poppins"/>
                <a:sym typeface="Poppins"/>
              </a:rPr>
              <a:t>General Manager of the Green Financial Center of Hefei Branch of Shanghai Pudong Development Bank, Mr.Li Jian </a:t>
            </a:r>
            <a:endParaRPr b="0" i="0" sz="1050" u="none" cap="none" strike="noStrike">
              <a:solidFill>
                <a:schemeClr val="dk1"/>
              </a:solidFill>
              <a:latin typeface="Poppins"/>
              <a:ea typeface="Poppins"/>
              <a:cs typeface="Poppins"/>
              <a:sym typeface="Poppins"/>
            </a:endParaRPr>
          </a:p>
          <a:p>
            <a:pPr indent="0" lvl="0" marL="0" marR="0" rtl="0" algn="l">
              <a:lnSpc>
                <a:spcPct val="150000"/>
              </a:lnSpc>
              <a:spcBef>
                <a:spcPts val="800"/>
              </a:spcBef>
              <a:spcAft>
                <a:spcPts val="0"/>
              </a:spcAft>
              <a:buClr>
                <a:srgbClr val="000000"/>
              </a:buClr>
              <a:buSzPts val="1050"/>
              <a:buFont typeface="Arial"/>
              <a:buNone/>
            </a:pPr>
            <a:r>
              <a:rPr b="0" i="0" lang="en-US" sz="1050" u="none" cap="none" strike="noStrike">
                <a:solidFill>
                  <a:schemeClr val="dk1"/>
                </a:solidFill>
                <a:latin typeface="Arial"/>
                <a:ea typeface="Arial"/>
                <a:cs typeface="Arial"/>
                <a:sym typeface="Arial"/>
              </a:rPr>
              <a:t>   上海浦东发展银行合肥分行绿色金融中心总经，李剑先生</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0" i="0" lang="en-US" sz="1050" u="none" cap="none" strike="noStrike">
                <a:solidFill>
                  <a:srgbClr val="548135"/>
                </a:solidFill>
                <a:latin typeface="Poppins"/>
                <a:ea typeface="Poppins"/>
                <a:cs typeface="Poppins"/>
                <a:sym typeface="Poppins"/>
              </a:rPr>
              <a:t>Roundtable on the following topics | </a:t>
            </a:r>
            <a:r>
              <a:rPr b="0" i="0" lang="en-US" sz="1050" u="none" cap="none" strike="noStrike">
                <a:solidFill>
                  <a:srgbClr val="548135"/>
                </a:solidFill>
                <a:latin typeface="Arial"/>
                <a:ea typeface="Arial"/>
                <a:cs typeface="Arial"/>
                <a:sym typeface="Arial"/>
              </a:rPr>
              <a:t>圆桌会议议题</a:t>
            </a:r>
            <a:r>
              <a:rPr b="0" i="0" lang="en-US" sz="1050" u="none" cap="none" strike="noStrike">
                <a:solidFill>
                  <a:schemeClr val="dk1"/>
                </a:solidFill>
                <a:latin typeface="Arial"/>
                <a:ea typeface="Arial"/>
                <a:cs typeface="Arial"/>
                <a:sym typeface="Arial"/>
              </a:rPr>
              <a:t> </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Arial"/>
              <a:buChar char="•"/>
            </a:pPr>
            <a:r>
              <a:rPr b="0" i="0" lang="en-US" sz="1050" u="none" cap="none" strike="noStrike">
                <a:solidFill>
                  <a:schemeClr val="dk1"/>
                </a:solidFill>
                <a:latin typeface="Poppins"/>
                <a:ea typeface="Poppins"/>
                <a:cs typeface="Poppins"/>
                <a:sym typeface="Poppins"/>
              </a:rPr>
              <a:t>Why an EU-China Sustainable Finance Forum? | </a:t>
            </a:r>
            <a:r>
              <a:rPr b="0" i="0" lang="en-US" sz="1050" u="none" cap="none" strike="noStrike">
                <a:solidFill>
                  <a:schemeClr val="dk1"/>
                </a:solidFill>
                <a:latin typeface="Arial"/>
                <a:ea typeface="Arial"/>
                <a:cs typeface="Arial"/>
                <a:sym typeface="Arial"/>
              </a:rPr>
              <a:t>为何举办中欧可持续发展金融论坛？</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Arial"/>
              <a:buChar char="•"/>
            </a:pPr>
            <a:r>
              <a:rPr b="0" i="0" lang="en-US" sz="1050" u="none" cap="none" strike="noStrike">
                <a:solidFill>
                  <a:schemeClr val="dk1"/>
                </a:solidFill>
                <a:latin typeface="Poppins"/>
                <a:ea typeface="Poppins"/>
                <a:cs typeface="Poppins"/>
                <a:sym typeface="Poppins"/>
              </a:rPr>
              <a:t>A dive into the regulatory framework on the field of sustainable finance in both the EU and China | </a:t>
            </a:r>
            <a:r>
              <a:rPr b="0" i="0" lang="en-US" sz="1050" u="none" cap="none" strike="noStrike">
                <a:solidFill>
                  <a:schemeClr val="dk1"/>
                </a:solidFill>
                <a:latin typeface="Arial"/>
                <a:ea typeface="Arial"/>
                <a:cs typeface="Arial"/>
                <a:sym typeface="Arial"/>
              </a:rPr>
              <a:t>就欧盟与中国在可持续发展金融领域的规章制度与结构准则进行深入探讨</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Arial"/>
              <a:buChar char="•"/>
            </a:pPr>
            <a:r>
              <a:rPr b="0" i="0" lang="en-US" sz="1050" u="none" cap="none" strike="noStrike">
                <a:solidFill>
                  <a:schemeClr val="dk1"/>
                </a:solidFill>
                <a:latin typeface="Poppins"/>
                <a:ea typeface="Poppins"/>
                <a:cs typeface="Poppins"/>
                <a:sym typeface="Poppins"/>
              </a:rPr>
              <a:t>EU-China Comprehensive Agreement on Investment under the perspective of sustainable finance | </a:t>
            </a:r>
            <a:r>
              <a:rPr b="0" i="0" lang="en-US" sz="1050" u="none" cap="none" strike="noStrike">
                <a:solidFill>
                  <a:schemeClr val="dk1"/>
                </a:solidFill>
                <a:latin typeface="Arial"/>
                <a:ea typeface="Arial"/>
                <a:cs typeface="Arial"/>
                <a:sym typeface="Arial"/>
              </a:rPr>
              <a:t>从可持续发展金融的角度出发，探讨《中欧全面投资协定》</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Arial"/>
              <a:buChar char="•"/>
            </a:pPr>
            <a:r>
              <a:rPr b="0" i="0" lang="en-US" sz="1050" u="none" cap="none" strike="noStrike">
                <a:solidFill>
                  <a:schemeClr val="dk1"/>
                </a:solidFill>
                <a:latin typeface="Poppins"/>
                <a:ea typeface="Poppins"/>
                <a:cs typeface="Poppins"/>
                <a:sym typeface="Poppins"/>
              </a:rPr>
              <a:t>EU-China Green taxonomies convergence, the Common Ground Taxonomy (CGT) report | </a:t>
            </a:r>
            <a:r>
              <a:rPr b="0" i="0" lang="en-US" sz="1050" u="none" cap="none" strike="noStrike">
                <a:solidFill>
                  <a:schemeClr val="dk1"/>
                </a:solidFill>
                <a:latin typeface="Arial"/>
                <a:ea typeface="Arial"/>
                <a:cs typeface="Arial"/>
                <a:sym typeface="Arial"/>
              </a:rPr>
              <a:t>中欧绿色金融分类标准，《可持续金融共同分类目录报告》研讨</a:t>
            </a:r>
            <a:endParaRPr b="0" i="0" sz="1050" u="none" cap="none" strike="noStrike">
              <a:solidFill>
                <a:schemeClr val="dk1"/>
              </a:solidFill>
              <a:latin typeface="Arial"/>
              <a:ea typeface="Arial"/>
              <a:cs typeface="Arial"/>
              <a:sym typeface="Arial"/>
            </a:endParaRPr>
          </a:p>
          <a:p>
            <a:pPr indent="-171450" lvl="0" marL="171450" marR="0" rtl="0" algn="l">
              <a:lnSpc>
                <a:spcPct val="150000"/>
              </a:lnSpc>
              <a:spcBef>
                <a:spcPts val="800"/>
              </a:spcBef>
              <a:spcAft>
                <a:spcPts val="0"/>
              </a:spcAft>
              <a:buClr>
                <a:schemeClr val="dk1"/>
              </a:buClr>
              <a:buSzPts val="1050"/>
              <a:buFont typeface="Arial"/>
              <a:buChar char="•"/>
            </a:pPr>
            <a:r>
              <a:rPr b="0" i="0" lang="en-US" sz="1050" u="none" cap="none" strike="noStrike">
                <a:solidFill>
                  <a:schemeClr val="dk1"/>
                </a:solidFill>
                <a:latin typeface="Poppins"/>
                <a:ea typeface="Poppins"/>
                <a:cs typeface="Poppins"/>
                <a:sym typeface="Poppins"/>
              </a:rPr>
              <a:t>EU and China taking a leading role in the international fight against climate change </a:t>
            </a:r>
            <a:r>
              <a:rPr b="0" i="0" lang="en-US" sz="1050" u="none" cap="none" strike="noStrike">
                <a:solidFill>
                  <a:schemeClr val="dk1"/>
                </a:solidFill>
                <a:latin typeface="Arial"/>
                <a:ea typeface="Arial"/>
                <a:cs typeface="Arial"/>
                <a:sym typeface="Arial"/>
              </a:rPr>
              <a:t>| 中国和欧盟在应对气候变化的国际问题中发挥了主导作用</a:t>
            </a:r>
            <a:endParaRPr b="0" i="0" sz="1050" u="none" cap="none" strike="noStrike">
              <a:solidFill>
                <a:schemeClr val="dk1"/>
              </a:solidFill>
              <a:latin typeface="Arial"/>
              <a:ea typeface="Arial"/>
              <a:cs typeface="Arial"/>
              <a:sym typeface="Arial"/>
            </a:endParaRPr>
          </a:p>
          <a:p>
            <a:pPr indent="0" lvl="0" marL="0" marR="0" rtl="0" algn="l">
              <a:lnSpc>
                <a:spcPct val="150000"/>
              </a:lnSpc>
              <a:spcBef>
                <a:spcPts val="800"/>
              </a:spcBef>
              <a:spcAft>
                <a:spcPts val="0"/>
              </a:spcAft>
              <a:buClr>
                <a:srgbClr val="000000"/>
              </a:buClr>
              <a:buSzPts val="1050"/>
              <a:buFont typeface="Arial"/>
              <a:buNone/>
            </a:pPr>
            <a:r>
              <a:t/>
            </a:r>
            <a:endParaRPr b="0" i="0" sz="1050" u="none" cap="none" strike="noStrike">
              <a:solidFill>
                <a:schemeClr val="dk1"/>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Dress code: business casual or business</a:t>
            </a:r>
            <a:endParaRPr b="1" i="0" sz="1050" u="none" cap="none" strike="noStrike">
              <a:solidFill>
                <a:srgbClr val="178BAA"/>
              </a:solidFill>
              <a:latin typeface="Poppins"/>
              <a:ea typeface="Poppins"/>
              <a:cs typeface="Poppins"/>
              <a:sym typeface="Poppins"/>
            </a:endParaRPr>
          </a:p>
          <a:p>
            <a:pPr indent="0" lvl="0" marL="0" marR="0" rtl="0" algn="ctr">
              <a:lnSpc>
                <a:spcPct val="150000"/>
              </a:lnSpc>
              <a:spcBef>
                <a:spcPts val="800"/>
              </a:spcBef>
              <a:spcAft>
                <a:spcPts val="0"/>
              </a:spcAft>
              <a:buClr>
                <a:srgbClr val="000000"/>
              </a:buClr>
              <a:buSzPts val="1050"/>
              <a:buFont typeface="Arial"/>
              <a:buNone/>
            </a:pPr>
            <a:r>
              <a:rPr b="1" i="0" lang="en-US" sz="1050" u="none" cap="none" strike="noStrike">
                <a:solidFill>
                  <a:srgbClr val="178BAA"/>
                </a:solidFill>
                <a:latin typeface="Poppins"/>
                <a:ea typeface="Poppins"/>
                <a:cs typeface="Poppins"/>
                <a:sym typeface="Poppins"/>
              </a:rPr>
              <a:t>着装要求：请着正装或商务休闲出席活动</a:t>
            </a:r>
            <a:endParaRPr b="1" i="0" sz="1050" u="none" cap="none" strike="noStrike">
              <a:solidFill>
                <a:srgbClr val="178BAA"/>
              </a:solidFill>
              <a:latin typeface="Poppins"/>
              <a:ea typeface="Poppins"/>
              <a:cs typeface="Poppins"/>
              <a:sym typeface="Poppins"/>
            </a:endParaRPr>
          </a:p>
        </p:txBody>
      </p:sp>
      <p:sp>
        <p:nvSpPr>
          <p:cNvPr id="142" name="Google Shape;142;p19"/>
          <p:cNvSpPr/>
          <p:nvPr/>
        </p:nvSpPr>
        <p:spPr>
          <a:xfrm>
            <a:off x="0" y="-1"/>
            <a:ext cx="6858000" cy="1320801"/>
          </a:xfrm>
          <a:prstGeom prst="rect">
            <a:avLst/>
          </a:prstGeom>
          <a:solidFill>
            <a:srgbClr val="178B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p19"/>
          <p:cNvSpPr txBox="1"/>
          <p:nvPr/>
        </p:nvSpPr>
        <p:spPr>
          <a:xfrm>
            <a:off x="1712686" y="241919"/>
            <a:ext cx="3432628" cy="83696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Clr>
                <a:srgbClr val="000000"/>
              </a:buClr>
              <a:buSzPts val="2000"/>
              <a:buFont typeface="Arial"/>
              <a:buNone/>
            </a:pPr>
            <a:r>
              <a:rPr b="0" i="0" lang="en-US" sz="2000" u="none" cap="none" strike="noStrike">
                <a:solidFill>
                  <a:schemeClr val="lt1"/>
                </a:solidFill>
                <a:latin typeface="Poppins"/>
                <a:ea typeface="Poppins"/>
                <a:cs typeface="Poppins"/>
                <a:sym typeface="Poppins"/>
              </a:rPr>
              <a:t>PROGRAM </a:t>
            </a:r>
            <a:endParaRPr b="0" i="0" sz="2000" u="none" cap="none" strike="noStrike">
              <a:solidFill>
                <a:schemeClr val="lt1"/>
              </a:solidFill>
              <a:latin typeface="Poppins"/>
              <a:ea typeface="Poppins"/>
              <a:cs typeface="Poppins"/>
              <a:sym typeface="Poppins"/>
            </a:endParaRPr>
          </a:p>
          <a:p>
            <a:pPr indent="0" lvl="0" marL="0" marR="0" rtl="0" algn="ctr">
              <a:lnSpc>
                <a:spcPct val="107000"/>
              </a:lnSpc>
              <a:spcBef>
                <a:spcPts val="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活动流程</a:t>
            </a:r>
            <a:endParaRPr b="0" i="0" sz="2000" u="none" cap="none" strike="noStrike">
              <a:solidFill>
                <a:schemeClr val="lt1"/>
              </a:solidFill>
              <a:latin typeface="Arial"/>
              <a:ea typeface="Arial"/>
              <a:cs typeface="Arial"/>
              <a:sym typeface="Arial"/>
            </a:endParaRPr>
          </a:p>
        </p:txBody>
      </p:sp>
      <p:pic>
        <p:nvPicPr>
          <p:cNvPr descr="Un dibujo de un perro  Descripción generada automáticamente con confianza media" id="144" name="Google Shape;144;p19"/>
          <p:cNvPicPr preferRelativeResize="0"/>
          <p:nvPr/>
        </p:nvPicPr>
        <p:blipFill rotWithShape="1">
          <a:blip r:embed="rId3">
            <a:alphaModFix/>
          </a:blip>
          <a:srcRect b="0" l="0" r="0" t="0"/>
          <a:stretch/>
        </p:blipFill>
        <p:spPr>
          <a:xfrm>
            <a:off x="5426373" y="9361591"/>
            <a:ext cx="1116707" cy="25216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